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1.xml" ContentType="application/inkml+xml"/>
  <Override PartName="/ppt/ink/ink2.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9" r:id="rId2"/>
    <p:sldId id="585" r:id="rId3"/>
    <p:sldId id="594" r:id="rId4"/>
    <p:sldId id="588" r:id="rId5"/>
    <p:sldId id="575" r:id="rId6"/>
    <p:sldId id="551" r:id="rId7"/>
    <p:sldId id="598" r:id="rId8"/>
    <p:sldId id="553" r:id="rId9"/>
    <p:sldId id="571" r:id="rId10"/>
    <p:sldId id="558" r:id="rId11"/>
    <p:sldId id="566" r:id="rId12"/>
    <p:sldId id="570" r:id="rId13"/>
    <p:sldId id="597" r:id="rId14"/>
    <p:sldId id="567" r:id="rId15"/>
    <p:sldId id="568" r:id="rId16"/>
    <p:sldId id="576" r:id="rId17"/>
    <p:sldId id="600" r:id="rId18"/>
    <p:sldId id="602" r:id="rId19"/>
    <p:sldId id="573" r:id="rId20"/>
    <p:sldId id="606" r:id="rId21"/>
    <p:sldId id="559" r:id="rId22"/>
    <p:sldId id="603" r:id="rId23"/>
    <p:sldId id="592" r:id="rId24"/>
    <p:sldId id="593" r:id="rId25"/>
    <p:sldId id="604" r:id="rId26"/>
    <p:sldId id="562" r:id="rId27"/>
    <p:sldId id="554" r:id="rId28"/>
    <p:sldId id="590" r:id="rId29"/>
    <p:sldId id="605" r:id="rId30"/>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D80101EA-835D-C644-9D55-4D1C5FBBC900}">
          <p14:sldIdLst>
            <p14:sldId id="269"/>
            <p14:sldId id="585"/>
          </p14:sldIdLst>
        </p14:section>
        <p14:section name="Section sans titre" id="{8E91EC67-024E-834C-98C9-8F6370E8464A}">
          <p14:sldIdLst>
            <p14:sldId id="594"/>
            <p14:sldId id="588"/>
            <p14:sldId id="575"/>
            <p14:sldId id="551"/>
            <p14:sldId id="598"/>
            <p14:sldId id="553"/>
            <p14:sldId id="571"/>
            <p14:sldId id="558"/>
            <p14:sldId id="566"/>
            <p14:sldId id="570"/>
            <p14:sldId id="597"/>
            <p14:sldId id="567"/>
            <p14:sldId id="568"/>
            <p14:sldId id="576"/>
            <p14:sldId id="600"/>
            <p14:sldId id="602"/>
            <p14:sldId id="573"/>
            <p14:sldId id="606"/>
            <p14:sldId id="559"/>
            <p14:sldId id="603"/>
            <p14:sldId id="592"/>
            <p14:sldId id="593"/>
            <p14:sldId id="604"/>
            <p14:sldId id="562"/>
            <p14:sldId id="554"/>
            <p14:sldId id="590"/>
            <p14:sldId id="605"/>
          </p14:sldIdLst>
        </p14:section>
      </p14:sectionLst>
    </p:ex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5"/>
    <a:srgbClr val="D0D8E9"/>
    <a:srgbClr val="067F41"/>
    <a:srgbClr val="F9D574"/>
    <a:srgbClr val="13B069"/>
    <a:srgbClr val="FF2D01"/>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160" autoAdjust="0"/>
    <p:restoredTop sz="81088" autoAdjust="0"/>
  </p:normalViewPr>
  <p:slideViewPr>
    <p:cSldViewPr>
      <p:cViewPr varScale="1">
        <p:scale>
          <a:sx n="98" d="100"/>
          <a:sy n="98" d="100"/>
        </p:scale>
        <p:origin x="568" y="192"/>
      </p:cViewPr>
      <p:guideLst>
        <p:guide orient="horz" pos="2115"/>
        <p:guide pos="3840"/>
      </p:guideLst>
    </p:cSldViewPr>
  </p:slideViewPr>
  <p:outlineViewPr>
    <p:cViewPr>
      <p:scale>
        <a:sx n="100" d="100"/>
        <a:sy n="100" d="100"/>
      </p:scale>
      <p:origin x="0" y="-115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2T12:32:17.145"/>
    </inkml:context>
    <inkml:brush xml:id="br0">
      <inkml:brushProperty name="width" value="0.05" units="cm"/>
      <inkml:brushProperty name="height" value="0.05" units="cm"/>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2T12:32:34.039"/>
    </inkml:context>
    <inkml:brush xml:id="br0">
      <inkml:brushProperty name="width" value="0.05" units="cm"/>
      <inkml:brushProperty name="height" value="0.05" units="cm"/>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6347" cy="496490"/>
          </a:xfrm>
          <a:prstGeom prst="rect">
            <a:avLst/>
          </a:prstGeom>
        </p:spPr>
        <p:txBody>
          <a:bodyPr vert="horz" lIns="91426" tIns="45713" rIns="91426" bIns="45713" rtlCol="0"/>
          <a:lstStyle>
            <a:lvl1pPr algn="l">
              <a:defRPr sz="1200"/>
            </a:lvl1pPr>
          </a:lstStyle>
          <a:p>
            <a:endParaRPr lang="fr-FR" dirty="0"/>
          </a:p>
        </p:txBody>
      </p:sp>
      <p:sp>
        <p:nvSpPr>
          <p:cNvPr id="3" name="Espace réservé de la date 2"/>
          <p:cNvSpPr>
            <a:spLocks noGrp="1"/>
          </p:cNvSpPr>
          <p:nvPr>
            <p:ph type="dt" idx="1"/>
          </p:nvPr>
        </p:nvSpPr>
        <p:spPr>
          <a:xfrm>
            <a:off x="3851343" y="1"/>
            <a:ext cx="2946347" cy="496490"/>
          </a:xfrm>
          <a:prstGeom prst="rect">
            <a:avLst/>
          </a:prstGeom>
        </p:spPr>
        <p:txBody>
          <a:bodyPr vert="horz" lIns="91426" tIns="45713" rIns="91426" bIns="45713" rtlCol="0"/>
          <a:lstStyle>
            <a:lvl1pPr algn="r">
              <a:defRPr sz="1200"/>
            </a:lvl1pPr>
          </a:lstStyle>
          <a:p>
            <a:fld id="{E0716E60-18E7-4EB7-91BC-C24D17F99985}" type="datetimeFigureOut">
              <a:rPr lang="fr-FR" smtClean="0"/>
              <a:t>28/01/2025</a:t>
            </a:fld>
            <a:endParaRPr lang="fr-FR" dirty="0"/>
          </a:p>
        </p:txBody>
      </p:sp>
      <p:sp>
        <p:nvSpPr>
          <p:cNvPr id="4" name="Espace réservé de l'image des diapositives 3"/>
          <p:cNvSpPr>
            <a:spLocks noGrp="1" noRot="1" noChangeAspect="1"/>
          </p:cNvSpPr>
          <p:nvPr>
            <p:ph type="sldImg" idx="2"/>
          </p:nvPr>
        </p:nvSpPr>
        <p:spPr>
          <a:xfrm>
            <a:off x="88900" y="744538"/>
            <a:ext cx="6621463" cy="3725862"/>
          </a:xfrm>
          <a:prstGeom prst="rect">
            <a:avLst/>
          </a:prstGeom>
          <a:noFill/>
          <a:ln w="12700">
            <a:solidFill>
              <a:prstClr val="black"/>
            </a:solidFill>
          </a:ln>
        </p:spPr>
        <p:txBody>
          <a:bodyPr vert="horz" lIns="91426" tIns="45713" rIns="91426" bIns="45713" rtlCol="0" anchor="ctr"/>
          <a:lstStyle/>
          <a:p>
            <a:endParaRPr lang="fr-FR" dirty="0"/>
          </a:p>
        </p:txBody>
      </p:sp>
      <p:sp>
        <p:nvSpPr>
          <p:cNvPr id="5" name="Espace réservé des commentaires 4"/>
          <p:cNvSpPr>
            <a:spLocks noGrp="1"/>
          </p:cNvSpPr>
          <p:nvPr>
            <p:ph type="body" sz="quarter" idx="3"/>
          </p:nvPr>
        </p:nvSpPr>
        <p:spPr>
          <a:xfrm>
            <a:off x="679927" y="4716662"/>
            <a:ext cx="5439410" cy="4468415"/>
          </a:xfrm>
          <a:prstGeom prst="rect">
            <a:avLst/>
          </a:prstGeom>
        </p:spPr>
        <p:txBody>
          <a:bodyPr vert="horz" lIns="91426" tIns="45713" rIns="91426" bIns="45713"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599"/>
            <a:ext cx="2946347" cy="496490"/>
          </a:xfrm>
          <a:prstGeom prst="rect">
            <a:avLst/>
          </a:prstGeom>
        </p:spPr>
        <p:txBody>
          <a:bodyPr vert="horz" lIns="91426" tIns="45713" rIns="91426" bIns="45713"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1343" y="9431599"/>
            <a:ext cx="2946347" cy="496490"/>
          </a:xfrm>
          <a:prstGeom prst="rect">
            <a:avLst/>
          </a:prstGeom>
        </p:spPr>
        <p:txBody>
          <a:bodyPr vert="horz" lIns="91426" tIns="45713" rIns="91426" bIns="45713" rtlCol="0" anchor="b"/>
          <a:lstStyle>
            <a:lvl1pPr algn="r">
              <a:defRPr sz="1200"/>
            </a:lvl1pPr>
          </a:lstStyle>
          <a:p>
            <a:fld id="{98342C95-EBBD-42DA-A2EA-B102259CC5AC}" type="slidenum">
              <a:rPr lang="fr-FR" smtClean="0"/>
              <a:t>‹N°›</a:t>
            </a:fld>
            <a:endParaRPr lang="fr-FR" dirty="0"/>
          </a:p>
        </p:txBody>
      </p:sp>
    </p:spTree>
    <p:extLst>
      <p:ext uri="{BB962C8B-B14F-4D97-AF65-F5344CB8AC3E}">
        <p14:creationId xmlns:p14="http://schemas.microsoft.com/office/powerpoint/2010/main" val="1510903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342C95-EBBD-42DA-A2EA-B102259CC5AC}" type="slidenum">
              <a:rPr lang="fr-FR" smtClean="0"/>
              <a:t>1</a:t>
            </a:fld>
            <a:endParaRPr lang="fr-FR" dirty="0"/>
          </a:p>
        </p:txBody>
      </p:sp>
    </p:spTree>
    <p:extLst>
      <p:ext uri="{BB962C8B-B14F-4D97-AF65-F5344CB8AC3E}">
        <p14:creationId xmlns:p14="http://schemas.microsoft.com/office/powerpoint/2010/main" val="3968682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342C95-EBBD-42DA-A2EA-B102259CC5AC}" type="slidenum">
              <a:rPr lang="fr-FR" smtClean="0"/>
              <a:t>10</a:t>
            </a:fld>
            <a:endParaRPr lang="fr-FR" dirty="0"/>
          </a:p>
        </p:txBody>
      </p:sp>
    </p:spTree>
    <p:extLst>
      <p:ext uri="{BB962C8B-B14F-4D97-AF65-F5344CB8AC3E}">
        <p14:creationId xmlns:p14="http://schemas.microsoft.com/office/powerpoint/2010/main" val="1260015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342C95-EBBD-42DA-A2EA-B102259CC5AC}" type="slidenum">
              <a:rPr lang="fr-FR" smtClean="0"/>
              <a:t>11</a:t>
            </a:fld>
            <a:endParaRPr lang="fr-FR" dirty="0"/>
          </a:p>
        </p:txBody>
      </p:sp>
    </p:spTree>
    <p:extLst>
      <p:ext uri="{BB962C8B-B14F-4D97-AF65-F5344CB8AC3E}">
        <p14:creationId xmlns:p14="http://schemas.microsoft.com/office/powerpoint/2010/main" val="4085520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342C95-EBBD-42DA-A2EA-B102259CC5AC}" type="slidenum">
              <a:rPr lang="fr-FR" smtClean="0"/>
              <a:t>12</a:t>
            </a:fld>
            <a:endParaRPr lang="fr-FR" dirty="0"/>
          </a:p>
        </p:txBody>
      </p:sp>
    </p:spTree>
    <p:extLst>
      <p:ext uri="{BB962C8B-B14F-4D97-AF65-F5344CB8AC3E}">
        <p14:creationId xmlns:p14="http://schemas.microsoft.com/office/powerpoint/2010/main" val="2039314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D6A69-4313-2F71-ACE7-CC801E60F77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C2447D5-2135-F945-9FFF-156217EAE97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C533AAD-01D5-565A-7BEC-B6EDCB80BF7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32A802F-8592-BB01-60BD-603E6CCF15C1}"/>
              </a:ext>
            </a:extLst>
          </p:cNvPr>
          <p:cNvSpPr>
            <a:spLocks noGrp="1"/>
          </p:cNvSpPr>
          <p:nvPr>
            <p:ph type="sldNum" sz="quarter" idx="5"/>
          </p:nvPr>
        </p:nvSpPr>
        <p:spPr/>
        <p:txBody>
          <a:bodyPr/>
          <a:lstStyle/>
          <a:p>
            <a:fld id="{98342C95-EBBD-42DA-A2EA-B102259CC5AC}" type="slidenum">
              <a:rPr lang="fr-FR" smtClean="0"/>
              <a:t>13</a:t>
            </a:fld>
            <a:endParaRPr lang="fr-FR" dirty="0"/>
          </a:p>
        </p:txBody>
      </p:sp>
    </p:spTree>
    <p:extLst>
      <p:ext uri="{BB962C8B-B14F-4D97-AF65-F5344CB8AC3E}">
        <p14:creationId xmlns:p14="http://schemas.microsoft.com/office/powerpoint/2010/main" val="239526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342C95-EBBD-42DA-A2EA-B102259CC5AC}" type="slidenum">
              <a:rPr lang="fr-FR" smtClean="0"/>
              <a:t>14</a:t>
            </a:fld>
            <a:endParaRPr lang="fr-FR" dirty="0"/>
          </a:p>
        </p:txBody>
      </p:sp>
    </p:spTree>
    <p:extLst>
      <p:ext uri="{BB962C8B-B14F-4D97-AF65-F5344CB8AC3E}">
        <p14:creationId xmlns:p14="http://schemas.microsoft.com/office/powerpoint/2010/main" val="2534255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342C95-EBBD-42DA-A2EA-B102259CC5AC}" type="slidenum">
              <a:rPr lang="fr-FR" smtClean="0"/>
              <a:t>15</a:t>
            </a:fld>
            <a:endParaRPr lang="fr-FR" dirty="0"/>
          </a:p>
        </p:txBody>
      </p:sp>
    </p:spTree>
    <p:extLst>
      <p:ext uri="{BB962C8B-B14F-4D97-AF65-F5344CB8AC3E}">
        <p14:creationId xmlns:p14="http://schemas.microsoft.com/office/powerpoint/2010/main" val="2229401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342C95-EBBD-42DA-A2EA-B102259CC5AC}" type="slidenum">
              <a:rPr lang="fr-FR" smtClean="0"/>
              <a:t>16</a:t>
            </a:fld>
            <a:endParaRPr lang="fr-FR" dirty="0"/>
          </a:p>
        </p:txBody>
      </p:sp>
    </p:spTree>
    <p:extLst>
      <p:ext uri="{BB962C8B-B14F-4D97-AF65-F5344CB8AC3E}">
        <p14:creationId xmlns:p14="http://schemas.microsoft.com/office/powerpoint/2010/main" val="3556679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3A39A-E89D-CA78-E0D8-8D34C342ECB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9761E84-72E3-FA68-DFAA-DF5224C5E90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F741D37-9BD5-9009-514F-458512FEBB3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1B72CBD-22B8-4504-DB79-DF4AF2BF7DCA}"/>
              </a:ext>
            </a:extLst>
          </p:cNvPr>
          <p:cNvSpPr>
            <a:spLocks noGrp="1"/>
          </p:cNvSpPr>
          <p:nvPr>
            <p:ph type="sldNum" sz="quarter" idx="5"/>
          </p:nvPr>
        </p:nvSpPr>
        <p:spPr/>
        <p:txBody>
          <a:bodyPr/>
          <a:lstStyle/>
          <a:p>
            <a:fld id="{98342C95-EBBD-42DA-A2EA-B102259CC5AC}" type="slidenum">
              <a:rPr lang="fr-FR" smtClean="0"/>
              <a:t>17</a:t>
            </a:fld>
            <a:endParaRPr lang="fr-FR" dirty="0"/>
          </a:p>
        </p:txBody>
      </p:sp>
    </p:spTree>
    <p:extLst>
      <p:ext uri="{BB962C8B-B14F-4D97-AF65-F5344CB8AC3E}">
        <p14:creationId xmlns:p14="http://schemas.microsoft.com/office/powerpoint/2010/main" val="3517345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8FFE1-AA9B-FD35-5398-682370296CA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880059D-D732-0940-7750-45AAFFBD631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3C5C0D4-79AE-8CB7-56EC-77D8D8DF8D8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5538C3E-9F6D-E709-FF90-9298E1789C15}"/>
              </a:ext>
            </a:extLst>
          </p:cNvPr>
          <p:cNvSpPr>
            <a:spLocks noGrp="1"/>
          </p:cNvSpPr>
          <p:nvPr>
            <p:ph type="sldNum" sz="quarter" idx="5"/>
          </p:nvPr>
        </p:nvSpPr>
        <p:spPr/>
        <p:txBody>
          <a:bodyPr/>
          <a:lstStyle/>
          <a:p>
            <a:fld id="{98342C95-EBBD-42DA-A2EA-B102259CC5AC}" type="slidenum">
              <a:rPr lang="fr-FR" smtClean="0"/>
              <a:t>18</a:t>
            </a:fld>
            <a:endParaRPr lang="fr-FR" dirty="0"/>
          </a:p>
        </p:txBody>
      </p:sp>
    </p:spTree>
    <p:extLst>
      <p:ext uri="{BB962C8B-B14F-4D97-AF65-F5344CB8AC3E}">
        <p14:creationId xmlns:p14="http://schemas.microsoft.com/office/powerpoint/2010/main" val="3956437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342C95-EBBD-42DA-A2EA-B102259CC5AC}" type="slidenum">
              <a:rPr lang="fr-FR" smtClean="0"/>
              <a:t>19</a:t>
            </a:fld>
            <a:endParaRPr lang="fr-FR" dirty="0"/>
          </a:p>
        </p:txBody>
      </p:sp>
    </p:spTree>
    <p:extLst>
      <p:ext uri="{BB962C8B-B14F-4D97-AF65-F5344CB8AC3E}">
        <p14:creationId xmlns:p14="http://schemas.microsoft.com/office/powerpoint/2010/main" val="1936576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342C95-EBBD-42DA-A2EA-B102259CC5AC}" type="slidenum">
              <a:rPr lang="fr-FR" smtClean="0"/>
              <a:t>2</a:t>
            </a:fld>
            <a:endParaRPr lang="fr-FR" dirty="0"/>
          </a:p>
        </p:txBody>
      </p:sp>
    </p:spTree>
    <p:extLst>
      <p:ext uri="{BB962C8B-B14F-4D97-AF65-F5344CB8AC3E}">
        <p14:creationId xmlns:p14="http://schemas.microsoft.com/office/powerpoint/2010/main" val="2418199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14B62-BB51-FB8B-6924-EDEC7B5A7C8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708FB92-3126-EE72-3404-3CDB5C22E8D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6DEA945-3234-0618-7C30-96E1162A78F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24B1BA1-4796-FB13-0209-918DE89D8011}"/>
              </a:ext>
            </a:extLst>
          </p:cNvPr>
          <p:cNvSpPr>
            <a:spLocks noGrp="1"/>
          </p:cNvSpPr>
          <p:nvPr>
            <p:ph type="sldNum" sz="quarter" idx="5"/>
          </p:nvPr>
        </p:nvSpPr>
        <p:spPr/>
        <p:txBody>
          <a:bodyPr/>
          <a:lstStyle/>
          <a:p>
            <a:fld id="{98342C95-EBBD-42DA-A2EA-B102259CC5AC}" type="slidenum">
              <a:rPr lang="fr-FR" smtClean="0"/>
              <a:t>20</a:t>
            </a:fld>
            <a:endParaRPr lang="fr-FR" dirty="0"/>
          </a:p>
        </p:txBody>
      </p:sp>
    </p:spTree>
    <p:extLst>
      <p:ext uri="{BB962C8B-B14F-4D97-AF65-F5344CB8AC3E}">
        <p14:creationId xmlns:p14="http://schemas.microsoft.com/office/powerpoint/2010/main" val="1168734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342C95-EBBD-42DA-A2EA-B102259CC5AC}" type="slidenum">
              <a:rPr lang="fr-FR" smtClean="0"/>
              <a:t>21</a:t>
            </a:fld>
            <a:endParaRPr lang="fr-FR" dirty="0"/>
          </a:p>
        </p:txBody>
      </p:sp>
    </p:spTree>
    <p:extLst>
      <p:ext uri="{BB962C8B-B14F-4D97-AF65-F5344CB8AC3E}">
        <p14:creationId xmlns:p14="http://schemas.microsoft.com/office/powerpoint/2010/main" val="4060536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7415A-6EEB-8A13-72F6-74AC5803309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4EE41CF-3A0B-F4E2-7911-5A3392457B4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1E1B0D7-BAE8-DF9E-C881-EBC2D1EF365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D9AA65E-9E0B-B932-156A-8F340A0B80B4}"/>
              </a:ext>
            </a:extLst>
          </p:cNvPr>
          <p:cNvSpPr>
            <a:spLocks noGrp="1"/>
          </p:cNvSpPr>
          <p:nvPr>
            <p:ph type="sldNum" sz="quarter" idx="5"/>
          </p:nvPr>
        </p:nvSpPr>
        <p:spPr/>
        <p:txBody>
          <a:bodyPr/>
          <a:lstStyle/>
          <a:p>
            <a:fld id="{98342C95-EBBD-42DA-A2EA-B102259CC5AC}" type="slidenum">
              <a:rPr lang="fr-FR" smtClean="0"/>
              <a:t>22</a:t>
            </a:fld>
            <a:endParaRPr lang="fr-FR" dirty="0"/>
          </a:p>
        </p:txBody>
      </p:sp>
    </p:spTree>
    <p:extLst>
      <p:ext uri="{BB962C8B-B14F-4D97-AF65-F5344CB8AC3E}">
        <p14:creationId xmlns:p14="http://schemas.microsoft.com/office/powerpoint/2010/main" val="1418684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8238D-5686-6C3E-65F5-4673DBE5E92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2D29103-2946-E5C6-2B72-A60F14C0FA1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ED3CE84-0904-D69D-2676-3FD7322D849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008F7E3-B501-F9B0-961C-5F87101B678D}"/>
              </a:ext>
            </a:extLst>
          </p:cNvPr>
          <p:cNvSpPr>
            <a:spLocks noGrp="1"/>
          </p:cNvSpPr>
          <p:nvPr>
            <p:ph type="sldNum" sz="quarter" idx="5"/>
          </p:nvPr>
        </p:nvSpPr>
        <p:spPr/>
        <p:txBody>
          <a:bodyPr/>
          <a:lstStyle/>
          <a:p>
            <a:fld id="{98342C95-EBBD-42DA-A2EA-B102259CC5AC}" type="slidenum">
              <a:rPr lang="fr-FR" smtClean="0"/>
              <a:t>23</a:t>
            </a:fld>
            <a:endParaRPr lang="fr-FR" dirty="0"/>
          </a:p>
        </p:txBody>
      </p:sp>
    </p:spTree>
    <p:extLst>
      <p:ext uri="{BB962C8B-B14F-4D97-AF65-F5344CB8AC3E}">
        <p14:creationId xmlns:p14="http://schemas.microsoft.com/office/powerpoint/2010/main" val="3950415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69491-BAC3-4570-E9A0-4C21A941393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D87C97F-F654-C869-963A-A67E37622D2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4D0D899-1C6F-868F-6872-DAC02C2135B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9967203-1792-E759-4598-71593522009F}"/>
              </a:ext>
            </a:extLst>
          </p:cNvPr>
          <p:cNvSpPr>
            <a:spLocks noGrp="1"/>
          </p:cNvSpPr>
          <p:nvPr>
            <p:ph type="sldNum" sz="quarter" idx="5"/>
          </p:nvPr>
        </p:nvSpPr>
        <p:spPr/>
        <p:txBody>
          <a:bodyPr/>
          <a:lstStyle/>
          <a:p>
            <a:fld id="{98342C95-EBBD-42DA-A2EA-B102259CC5AC}" type="slidenum">
              <a:rPr lang="fr-FR" smtClean="0"/>
              <a:t>24</a:t>
            </a:fld>
            <a:endParaRPr lang="fr-FR" dirty="0"/>
          </a:p>
        </p:txBody>
      </p:sp>
    </p:spTree>
    <p:extLst>
      <p:ext uri="{BB962C8B-B14F-4D97-AF65-F5344CB8AC3E}">
        <p14:creationId xmlns:p14="http://schemas.microsoft.com/office/powerpoint/2010/main" val="27007850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DA19B-0767-D863-5FC9-DF53FF4333D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F8A7DFF-255B-83ED-ABD1-047E43BFCA5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FDE7807-F0BB-8D07-1D02-83E0215AAC0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8232BA59-90E8-95ED-62A7-B5994822F891}"/>
              </a:ext>
            </a:extLst>
          </p:cNvPr>
          <p:cNvSpPr>
            <a:spLocks noGrp="1"/>
          </p:cNvSpPr>
          <p:nvPr>
            <p:ph type="sldNum" sz="quarter" idx="5"/>
          </p:nvPr>
        </p:nvSpPr>
        <p:spPr/>
        <p:txBody>
          <a:bodyPr/>
          <a:lstStyle/>
          <a:p>
            <a:fld id="{98342C95-EBBD-42DA-A2EA-B102259CC5AC}" type="slidenum">
              <a:rPr lang="fr-FR" smtClean="0"/>
              <a:t>25</a:t>
            </a:fld>
            <a:endParaRPr lang="fr-FR" dirty="0"/>
          </a:p>
        </p:txBody>
      </p:sp>
    </p:spTree>
    <p:extLst>
      <p:ext uri="{BB962C8B-B14F-4D97-AF65-F5344CB8AC3E}">
        <p14:creationId xmlns:p14="http://schemas.microsoft.com/office/powerpoint/2010/main" val="1138400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342C95-EBBD-42DA-A2EA-B102259CC5AC}" type="slidenum">
              <a:rPr lang="fr-FR" smtClean="0"/>
              <a:t>26</a:t>
            </a:fld>
            <a:endParaRPr lang="fr-FR" dirty="0"/>
          </a:p>
        </p:txBody>
      </p:sp>
    </p:spTree>
    <p:extLst>
      <p:ext uri="{BB962C8B-B14F-4D97-AF65-F5344CB8AC3E}">
        <p14:creationId xmlns:p14="http://schemas.microsoft.com/office/powerpoint/2010/main" val="1853141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342C95-EBBD-42DA-A2EA-B102259CC5AC}" type="slidenum">
              <a:rPr lang="fr-FR" smtClean="0"/>
              <a:t>27</a:t>
            </a:fld>
            <a:endParaRPr lang="fr-FR" dirty="0"/>
          </a:p>
        </p:txBody>
      </p:sp>
    </p:spTree>
    <p:extLst>
      <p:ext uri="{BB962C8B-B14F-4D97-AF65-F5344CB8AC3E}">
        <p14:creationId xmlns:p14="http://schemas.microsoft.com/office/powerpoint/2010/main" val="184639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BDD46-835D-6944-3E89-A5914FF84A4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AF27297-AA97-56EF-38F4-2FAA9D59A31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678B590-F81D-CCAD-445B-9700833B9D6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501A451-07C7-D80D-820F-A453A2F753C8}"/>
              </a:ext>
            </a:extLst>
          </p:cNvPr>
          <p:cNvSpPr>
            <a:spLocks noGrp="1"/>
          </p:cNvSpPr>
          <p:nvPr>
            <p:ph type="sldNum" sz="quarter" idx="5"/>
          </p:nvPr>
        </p:nvSpPr>
        <p:spPr/>
        <p:txBody>
          <a:bodyPr/>
          <a:lstStyle/>
          <a:p>
            <a:fld id="{98342C95-EBBD-42DA-A2EA-B102259CC5AC}" type="slidenum">
              <a:rPr lang="fr-FR" smtClean="0"/>
              <a:t>28</a:t>
            </a:fld>
            <a:endParaRPr lang="fr-FR" dirty="0"/>
          </a:p>
        </p:txBody>
      </p:sp>
    </p:spTree>
    <p:extLst>
      <p:ext uri="{BB962C8B-B14F-4D97-AF65-F5344CB8AC3E}">
        <p14:creationId xmlns:p14="http://schemas.microsoft.com/office/powerpoint/2010/main" val="40327785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B3BFA-2E56-BF6E-4166-2DEFFE77152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A657893-21B6-F97C-5FB5-3BE5C2B8943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0737241-B877-0F98-61B1-9F4889324F4D}"/>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2DAA6919-D5EF-8FD3-68F5-4D7505CC9EF6}"/>
              </a:ext>
            </a:extLst>
          </p:cNvPr>
          <p:cNvSpPr>
            <a:spLocks noGrp="1"/>
          </p:cNvSpPr>
          <p:nvPr>
            <p:ph type="sldNum" sz="quarter" idx="5"/>
          </p:nvPr>
        </p:nvSpPr>
        <p:spPr/>
        <p:txBody>
          <a:bodyPr/>
          <a:lstStyle/>
          <a:p>
            <a:fld id="{98342C95-EBBD-42DA-A2EA-B102259CC5AC}" type="slidenum">
              <a:rPr lang="fr-FR" smtClean="0"/>
              <a:t>29</a:t>
            </a:fld>
            <a:endParaRPr lang="fr-FR" dirty="0"/>
          </a:p>
        </p:txBody>
      </p:sp>
    </p:spTree>
    <p:extLst>
      <p:ext uri="{BB962C8B-B14F-4D97-AF65-F5344CB8AC3E}">
        <p14:creationId xmlns:p14="http://schemas.microsoft.com/office/powerpoint/2010/main" val="1302485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DCB07-C325-DD97-143B-D5DEB34B697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12EA5B3-AEF8-4FBA-D7AC-3C29D2B94CE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1E697CA-27B9-2954-E47A-2EA6C7F4334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FDE1D20-E0D5-7E87-9A0D-D4A85A3FDDC5}"/>
              </a:ext>
            </a:extLst>
          </p:cNvPr>
          <p:cNvSpPr>
            <a:spLocks noGrp="1"/>
          </p:cNvSpPr>
          <p:nvPr>
            <p:ph type="sldNum" sz="quarter" idx="5"/>
          </p:nvPr>
        </p:nvSpPr>
        <p:spPr/>
        <p:txBody>
          <a:bodyPr/>
          <a:lstStyle/>
          <a:p>
            <a:fld id="{98342C95-EBBD-42DA-A2EA-B102259CC5AC}" type="slidenum">
              <a:rPr lang="fr-FR" smtClean="0"/>
              <a:t>3</a:t>
            </a:fld>
            <a:endParaRPr lang="fr-FR" dirty="0"/>
          </a:p>
        </p:txBody>
      </p:sp>
    </p:spTree>
    <p:extLst>
      <p:ext uri="{BB962C8B-B14F-4D97-AF65-F5344CB8AC3E}">
        <p14:creationId xmlns:p14="http://schemas.microsoft.com/office/powerpoint/2010/main" val="2491439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ED8DB-902E-2796-17EB-723957C5039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F32DF9F-2515-2C41-AA48-3778CA0C7CE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623F665-EF91-BF7D-EC86-751AEE85A99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9AF45C3-0048-DBDE-417D-1B3F6FF10D1C}"/>
              </a:ext>
            </a:extLst>
          </p:cNvPr>
          <p:cNvSpPr>
            <a:spLocks noGrp="1"/>
          </p:cNvSpPr>
          <p:nvPr>
            <p:ph type="sldNum" sz="quarter" idx="5"/>
          </p:nvPr>
        </p:nvSpPr>
        <p:spPr/>
        <p:txBody>
          <a:bodyPr/>
          <a:lstStyle/>
          <a:p>
            <a:fld id="{98342C95-EBBD-42DA-A2EA-B102259CC5AC}" type="slidenum">
              <a:rPr lang="fr-FR" smtClean="0"/>
              <a:t>4</a:t>
            </a:fld>
            <a:endParaRPr lang="fr-FR" dirty="0"/>
          </a:p>
        </p:txBody>
      </p:sp>
    </p:spTree>
    <p:extLst>
      <p:ext uri="{BB962C8B-B14F-4D97-AF65-F5344CB8AC3E}">
        <p14:creationId xmlns:p14="http://schemas.microsoft.com/office/powerpoint/2010/main" val="2839485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342C95-EBBD-42DA-A2EA-B102259CC5AC}" type="slidenum">
              <a:rPr lang="fr-FR" smtClean="0"/>
              <a:t>5</a:t>
            </a:fld>
            <a:endParaRPr lang="fr-FR" dirty="0"/>
          </a:p>
        </p:txBody>
      </p:sp>
    </p:spTree>
    <p:extLst>
      <p:ext uri="{BB962C8B-B14F-4D97-AF65-F5344CB8AC3E}">
        <p14:creationId xmlns:p14="http://schemas.microsoft.com/office/powerpoint/2010/main" val="3746910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342C95-EBBD-42DA-A2EA-B102259CC5AC}" type="slidenum">
              <a:rPr lang="fr-FR" smtClean="0"/>
              <a:t>6</a:t>
            </a:fld>
            <a:endParaRPr lang="fr-FR" dirty="0"/>
          </a:p>
        </p:txBody>
      </p:sp>
    </p:spTree>
    <p:extLst>
      <p:ext uri="{BB962C8B-B14F-4D97-AF65-F5344CB8AC3E}">
        <p14:creationId xmlns:p14="http://schemas.microsoft.com/office/powerpoint/2010/main" val="1697817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15B64-A0A1-6770-3A69-0D28E1EAB59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D9675AD-4BCD-8575-FEEB-2488BE6FD19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3DA6D6B-8C92-4973-2CAD-F49AFE0189F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49CB1CE-2FAC-41EB-D3AE-B0EC8E420731}"/>
              </a:ext>
            </a:extLst>
          </p:cNvPr>
          <p:cNvSpPr>
            <a:spLocks noGrp="1"/>
          </p:cNvSpPr>
          <p:nvPr>
            <p:ph type="sldNum" sz="quarter" idx="5"/>
          </p:nvPr>
        </p:nvSpPr>
        <p:spPr/>
        <p:txBody>
          <a:bodyPr/>
          <a:lstStyle/>
          <a:p>
            <a:fld id="{98342C95-EBBD-42DA-A2EA-B102259CC5AC}" type="slidenum">
              <a:rPr lang="fr-FR" smtClean="0"/>
              <a:t>7</a:t>
            </a:fld>
            <a:endParaRPr lang="fr-FR" dirty="0"/>
          </a:p>
        </p:txBody>
      </p:sp>
    </p:spTree>
    <p:extLst>
      <p:ext uri="{BB962C8B-B14F-4D97-AF65-F5344CB8AC3E}">
        <p14:creationId xmlns:p14="http://schemas.microsoft.com/office/powerpoint/2010/main" val="2282200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342C95-EBBD-42DA-A2EA-B102259CC5AC}" type="slidenum">
              <a:rPr lang="fr-FR" smtClean="0"/>
              <a:t>8</a:t>
            </a:fld>
            <a:endParaRPr lang="fr-FR" dirty="0"/>
          </a:p>
        </p:txBody>
      </p:sp>
    </p:spTree>
    <p:extLst>
      <p:ext uri="{BB962C8B-B14F-4D97-AF65-F5344CB8AC3E}">
        <p14:creationId xmlns:p14="http://schemas.microsoft.com/office/powerpoint/2010/main" val="1250013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342C95-EBBD-42DA-A2EA-B102259CC5AC}" type="slidenum">
              <a:rPr lang="fr-FR" smtClean="0"/>
              <a:t>9</a:t>
            </a:fld>
            <a:endParaRPr lang="fr-FR" dirty="0"/>
          </a:p>
        </p:txBody>
      </p:sp>
    </p:spTree>
    <p:extLst>
      <p:ext uri="{BB962C8B-B14F-4D97-AF65-F5344CB8AC3E}">
        <p14:creationId xmlns:p14="http://schemas.microsoft.com/office/powerpoint/2010/main" val="3396973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5AA769A9-9253-424D-9424-EFF98DC3CA5F}" type="datetimeFigureOut">
              <a:rPr lang="fr-FR" smtClean="0"/>
              <a:t>28/01/2025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CCEED60-43FF-472E-AE1A-5C6F162A6923}" type="slidenum">
              <a:rPr lang="fr-FR" smtClean="0"/>
              <a:t>‹N°›</a:t>
            </a:fld>
            <a:endParaRPr lang="fr-FR" dirty="0"/>
          </a:p>
        </p:txBody>
      </p:sp>
    </p:spTree>
    <p:extLst>
      <p:ext uri="{BB962C8B-B14F-4D97-AF65-F5344CB8AC3E}">
        <p14:creationId xmlns:p14="http://schemas.microsoft.com/office/powerpoint/2010/main" val="2487273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AA769A9-9253-424D-9424-EFF98DC3CA5F}" type="datetimeFigureOut">
              <a:rPr lang="fr-FR" smtClean="0"/>
              <a:t>28/01/2025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CCEED60-43FF-472E-AE1A-5C6F162A6923}" type="slidenum">
              <a:rPr lang="fr-FR" smtClean="0"/>
              <a:t>‹N°›</a:t>
            </a:fld>
            <a:endParaRPr lang="fr-FR" dirty="0"/>
          </a:p>
        </p:txBody>
      </p:sp>
    </p:spTree>
    <p:extLst>
      <p:ext uri="{BB962C8B-B14F-4D97-AF65-F5344CB8AC3E}">
        <p14:creationId xmlns:p14="http://schemas.microsoft.com/office/powerpoint/2010/main" val="3065084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AA769A9-9253-424D-9424-EFF98DC3CA5F}" type="datetimeFigureOut">
              <a:rPr lang="fr-FR" smtClean="0"/>
              <a:t>28/01/2025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CCEED60-43FF-472E-AE1A-5C6F162A6923}" type="slidenum">
              <a:rPr lang="fr-FR" smtClean="0"/>
              <a:t>‹N°›</a:t>
            </a:fld>
            <a:endParaRPr lang="fr-FR" dirty="0"/>
          </a:p>
        </p:txBody>
      </p:sp>
    </p:spTree>
    <p:extLst>
      <p:ext uri="{BB962C8B-B14F-4D97-AF65-F5344CB8AC3E}">
        <p14:creationId xmlns:p14="http://schemas.microsoft.com/office/powerpoint/2010/main" val="625495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p:txBody>
          <a:bodyPr/>
          <a:lstStyle/>
          <a:p>
            <a:fld id="{5CCEED60-43FF-472E-AE1A-5C6F162A6923}" type="slidenum">
              <a:rPr lang="fr-FR" smtClean="0"/>
              <a:t>‹N°›</a:t>
            </a:fld>
            <a:endParaRPr lang="fr-FR" dirty="0"/>
          </a:p>
        </p:txBody>
      </p:sp>
      <p:sp>
        <p:nvSpPr>
          <p:cNvPr id="4" name="Espace réservé de la date 3"/>
          <p:cNvSpPr>
            <a:spLocks noGrp="1"/>
          </p:cNvSpPr>
          <p:nvPr>
            <p:ph type="dt" sz="half" idx="10"/>
          </p:nvPr>
        </p:nvSpPr>
        <p:spPr>
          <a:xfrm>
            <a:off x="0" y="6641976"/>
            <a:ext cx="3840427" cy="216024"/>
          </a:xfrm>
        </p:spPr>
        <p:txBody>
          <a:bodyPr/>
          <a:lstStyle>
            <a:lvl1pPr>
              <a:defRPr>
                <a:solidFill>
                  <a:schemeClr val="bg1"/>
                </a:solidFill>
              </a:defRPr>
            </a:lvl1pPr>
          </a:lstStyle>
          <a:p>
            <a:r>
              <a:rPr lang="fr-FR" dirty="0"/>
              <a:t>Conseil Municipal du </a:t>
            </a:r>
            <a:fld id="{5AA769A9-9253-424D-9424-EFF98DC3CA5F}" type="datetimeFigureOut">
              <a:rPr lang="fr-FR" smtClean="0"/>
              <a:pPr/>
              <a:t>28/01/2025</a:t>
            </a:fld>
            <a:endParaRPr lang="fr-FR" dirty="0"/>
          </a:p>
        </p:txBody>
      </p:sp>
      <p:sp>
        <p:nvSpPr>
          <p:cNvPr id="7" name="Rectangle 6"/>
          <p:cNvSpPr/>
          <p:nvPr userDrawn="1"/>
        </p:nvSpPr>
        <p:spPr>
          <a:xfrm>
            <a:off x="0" y="-27384"/>
            <a:ext cx="12192000" cy="1117955"/>
          </a:xfrm>
          <a:prstGeom prst="rect">
            <a:avLst/>
          </a:prstGeom>
          <a:solidFill>
            <a:srgbClr val="273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1800" dirty="0"/>
          </a:p>
        </p:txBody>
      </p:sp>
      <p:pic>
        <p:nvPicPr>
          <p:cNvPr id="8" name="Imag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7382" y="116633"/>
            <a:ext cx="768085" cy="831611"/>
          </a:xfrm>
          <a:prstGeom prst="rect">
            <a:avLst/>
          </a:prstGeom>
        </p:spPr>
      </p:pic>
      <p:pic>
        <p:nvPicPr>
          <p:cNvPr id="9" name="Imag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96534" y="115788"/>
            <a:ext cx="768085" cy="831611"/>
          </a:xfrm>
          <a:prstGeom prst="rect">
            <a:avLst/>
          </a:prstGeom>
        </p:spPr>
      </p:pic>
      <p:sp>
        <p:nvSpPr>
          <p:cNvPr id="10" name="Rectangle 9"/>
          <p:cNvSpPr/>
          <p:nvPr userDrawn="1"/>
        </p:nvSpPr>
        <p:spPr>
          <a:xfrm>
            <a:off x="0" y="6669360"/>
            <a:ext cx="12192000" cy="188640"/>
          </a:xfrm>
          <a:prstGeom prst="rect">
            <a:avLst/>
          </a:prstGeom>
          <a:solidFill>
            <a:srgbClr val="273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1800" dirty="0"/>
          </a:p>
        </p:txBody>
      </p:sp>
    </p:spTree>
    <p:extLst>
      <p:ext uri="{BB962C8B-B14F-4D97-AF65-F5344CB8AC3E}">
        <p14:creationId xmlns:p14="http://schemas.microsoft.com/office/powerpoint/2010/main" val="1471944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5AA769A9-9253-424D-9424-EFF98DC3CA5F}" type="datetimeFigureOut">
              <a:rPr lang="fr-FR" smtClean="0"/>
              <a:t>28/01/2025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CCEED60-43FF-472E-AE1A-5C6F162A6923}" type="slidenum">
              <a:rPr lang="fr-FR" smtClean="0"/>
              <a:t>‹N°›</a:t>
            </a:fld>
            <a:endParaRPr lang="fr-FR" dirty="0"/>
          </a:p>
        </p:txBody>
      </p:sp>
    </p:spTree>
    <p:extLst>
      <p:ext uri="{BB962C8B-B14F-4D97-AF65-F5344CB8AC3E}">
        <p14:creationId xmlns:p14="http://schemas.microsoft.com/office/powerpoint/2010/main" val="2299529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AA769A9-9253-424D-9424-EFF98DC3CA5F}" type="datetimeFigureOut">
              <a:rPr lang="fr-FR" smtClean="0"/>
              <a:t>28/01/2025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CCEED60-43FF-472E-AE1A-5C6F162A6923}" type="slidenum">
              <a:rPr lang="fr-FR" smtClean="0"/>
              <a:t>‹N°›</a:t>
            </a:fld>
            <a:endParaRPr lang="fr-FR" dirty="0"/>
          </a:p>
        </p:txBody>
      </p:sp>
    </p:spTree>
    <p:extLst>
      <p:ext uri="{BB962C8B-B14F-4D97-AF65-F5344CB8AC3E}">
        <p14:creationId xmlns:p14="http://schemas.microsoft.com/office/powerpoint/2010/main" val="218109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AA769A9-9253-424D-9424-EFF98DC3CA5F}" type="datetimeFigureOut">
              <a:rPr lang="fr-FR" smtClean="0"/>
              <a:t>28/01/2025</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5CCEED60-43FF-472E-AE1A-5C6F162A6923}" type="slidenum">
              <a:rPr lang="fr-FR" smtClean="0"/>
              <a:t>‹N°›</a:t>
            </a:fld>
            <a:endParaRPr lang="fr-FR" dirty="0"/>
          </a:p>
        </p:txBody>
      </p:sp>
    </p:spTree>
    <p:extLst>
      <p:ext uri="{BB962C8B-B14F-4D97-AF65-F5344CB8AC3E}">
        <p14:creationId xmlns:p14="http://schemas.microsoft.com/office/powerpoint/2010/main" val="309061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5AA769A9-9253-424D-9424-EFF98DC3CA5F}" type="datetimeFigureOut">
              <a:rPr lang="fr-FR" smtClean="0"/>
              <a:t>28/01/2025</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5CCEED60-43FF-472E-AE1A-5C6F162A6923}" type="slidenum">
              <a:rPr lang="fr-FR" smtClean="0"/>
              <a:t>‹N°›</a:t>
            </a:fld>
            <a:endParaRPr lang="fr-FR" dirty="0"/>
          </a:p>
        </p:txBody>
      </p:sp>
    </p:spTree>
    <p:extLst>
      <p:ext uri="{BB962C8B-B14F-4D97-AF65-F5344CB8AC3E}">
        <p14:creationId xmlns:p14="http://schemas.microsoft.com/office/powerpoint/2010/main" val="575938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AA769A9-9253-424D-9424-EFF98DC3CA5F}" type="datetimeFigureOut">
              <a:rPr lang="fr-FR" smtClean="0"/>
              <a:t>28/01/2025</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5CCEED60-43FF-472E-AE1A-5C6F162A6923}" type="slidenum">
              <a:rPr lang="fr-FR" smtClean="0"/>
              <a:t>‹N°›</a:t>
            </a:fld>
            <a:endParaRPr lang="fr-FR" dirty="0"/>
          </a:p>
        </p:txBody>
      </p:sp>
    </p:spTree>
    <p:extLst>
      <p:ext uri="{BB962C8B-B14F-4D97-AF65-F5344CB8AC3E}">
        <p14:creationId xmlns:p14="http://schemas.microsoft.com/office/powerpoint/2010/main" val="1796823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5AA769A9-9253-424D-9424-EFF98DC3CA5F}" type="datetimeFigureOut">
              <a:rPr lang="fr-FR" smtClean="0"/>
              <a:t>28/01/2025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CCEED60-43FF-472E-AE1A-5C6F162A6923}" type="slidenum">
              <a:rPr lang="fr-FR" smtClean="0"/>
              <a:t>‹N°›</a:t>
            </a:fld>
            <a:endParaRPr lang="fr-FR" dirty="0"/>
          </a:p>
        </p:txBody>
      </p:sp>
    </p:spTree>
    <p:extLst>
      <p:ext uri="{BB962C8B-B14F-4D97-AF65-F5344CB8AC3E}">
        <p14:creationId xmlns:p14="http://schemas.microsoft.com/office/powerpoint/2010/main" val="2805680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5AA769A9-9253-424D-9424-EFF98DC3CA5F}" type="datetimeFigureOut">
              <a:rPr lang="fr-FR" smtClean="0"/>
              <a:t>28/01/2025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CCEED60-43FF-472E-AE1A-5C6F162A6923}" type="slidenum">
              <a:rPr lang="fr-FR" smtClean="0"/>
              <a:t>‹N°›</a:t>
            </a:fld>
            <a:endParaRPr lang="fr-FR" dirty="0"/>
          </a:p>
        </p:txBody>
      </p:sp>
    </p:spTree>
    <p:extLst>
      <p:ext uri="{BB962C8B-B14F-4D97-AF65-F5344CB8AC3E}">
        <p14:creationId xmlns:p14="http://schemas.microsoft.com/office/powerpoint/2010/main" val="111195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A769A9-9253-424D-9424-EFF98DC3CA5F}" type="datetimeFigureOut">
              <a:rPr lang="fr-FR" smtClean="0"/>
              <a:t>28/01/2025</a:t>
            </a:fld>
            <a:endParaRPr lang="fr-FR" dirty="0"/>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CEED60-43FF-472E-AE1A-5C6F162A6923}" type="slidenum">
              <a:rPr lang="fr-FR" smtClean="0"/>
              <a:t>‹N°›</a:t>
            </a:fld>
            <a:endParaRPr lang="fr-FR" dirty="0"/>
          </a:p>
        </p:txBody>
      </p:sp>
      <p:pic>
        <p:nvPicPr>
          <p:cNvPr id="8" name="Image 7"/>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527382" y="116633"/>
            <a:ext cx="768085" cy="831611"/>
          </a:xfrm>
          <a:prstGeom prst="rect">
            <a:avLst/>
          </a:prstGeom>
        </p:spPr>
      </p:pic>
      <p:pic>
        <p:nvPicPr>
          <p:cNvPr id="9" name="Image 8"/>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896534" y="115788"/>
            <a:ext cx="768085" cy="831611"/>
          </a:xfrm>
          <a:prstGeom prst="rect">
            <a:avLst/>
          </a:prstGeom>
        </p:spPr>
      </p:pic>
    </p:spTree>
    <p:extLst>
      <p:ext uri="{BB962C8B-B14F-4D97-AF65-F5344CB8AC3E}">
        <p14:creationId xmlns:p14="http://schemas.microsoft.com/office/powerpoint/2010/main" val="2065159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emf"/><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jp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jp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jp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jp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6.emf"/><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7.emf"/><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8.emf"/><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9.emf"/><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4.jpg"/><Relationship Id="rId7"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customXml" Target="../ink/ink1.xml"/><Relationship Id="rId5" Type="http://schemas.openxmlformats.org/officeDocument/2006/relationships/image" Target="../media/image20.emf"/><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jp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2.emf"/><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arbre, herbe, extérieur, ciel&#10;&#10;Description générée automatiquement">
            <a:extLst>
              <a:ext uri="{FF2B5EF4-FFF2-40B4-BE49-F238E27FC236}">
                <a16:creationId xmlns:a16="http://schemas.microsoft.com/office/drawing/2014/main" id="{D3007257-34FA-C63A-1BEA-750A19A541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80" y="-3187071"/>
            <a:ext cx="12182200" cy="9136351"/>
          </a:xfrm>
          <a:prstGeom prst="rect">
            <a:avLst/>
          </a:prstGeom>
        </p:spPr>
      </p:pic>
      <p:pic>
        <p:nvPicPr>
          <p:cNvPr id="9" name="Imag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96400" y="115788"/>
            <a:ext cx="576064" cy="831611"/>
          </a:xfrm>
          <a:prstGeom prst="rect">
            <a:avLst/>
          </a:prstGeom>
        </p:spPr>
      </p:pic>
      <p:pic>
        <p:nvPicPr>
          <p:cNvPr id="11" name="Image 10">
            <a:extLst>
              <a:ext uri="{FF2B5EF4-FFF2-40B4-BE49-F238E27FC236}">
                <a16:creationId xmlns:a16="http://schemas.microsoft.com/office/drawing/2014/main" id="{00D48531-1178-45D2-AFCC-DE1EF6C5C14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800" y="3429000"/>
            <a:ext cx="12192000" cy="3417828"/>
          </a:xfrm>
          <a:prstGeom prst="rect">
            <a:avLst/>
          </a:prstGeom>
        </p:spPr>
      </p:pic>
      <p:pic>
        <p:nvPicPr>
          <p:cNvPr id="20" name="Image 19">
            <a:extLst>
              <a:ext uri="{FF2B5EF4-FFF2-40B4-BE49-F238E27FC236}">
                <a16:creationId xmlns:a16="http://schemas.microsoft.com/office/drawing/2014/main" id="{3FFD10E7-F7B3-4D46-B6A2-7A17D3A369C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4514" y="4649017"/>
            <a:ext cx="1603858" cy="1483569"/>
          </a:xfrm>
          <a:prstGeom prst="rect">
            <a:avLst/>
          </a:prstGeom>
        </p:spPr>
      </p:pic>
      <p:cxnSp>
        <p:nvCxnSpPr>
          <p:cNvPr id="23" name="Connecteur droit 22">
            <a:extLst>
              <a:ext uri="{FF2B5EF4-FFF2-40B4-BE49-F238E27FC236}">
                <a16:creationId xmlns:a16="http://schemas.microsoft.com/office/drawing/2014/main" id="{8C2898DE-5641-4F08-940B-FAD3D2375143}"/>
              </a:ext>
            </a:extLst>
          </p:cNvPr>
          <p:cNvCxnSpPr/>
          <p:nvPr/>
        </p:nvCxnSpPr>
        <p:spPr>
          <a:xfrm>
            <a:off x="1919536" y="6381328"/>
            <a:ext cx="80648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AutoShape 3">
            <a:extLst>
              <a:ext uri="{FF2B5EF4-FFF2-40B4-BE49-F238E27FC236}">
                <a16:creationId xmlns:a16="http://schemas.microsoft.com/office/drawing/2014/main" id="{C7E0046D-9112-46C1-AF35-381AC12D764F}"/>
              </a:ext>
            </a:extLst>
          </p:cNvPr>
          <p:cNvSpPr>
            <a:spLocks noChangeArrowheads="1"/>
          </p:cNvSpPr>
          <p:nvPr/>
        </p:nvSpPr>
        <p:spPr bwMode="auto">
          <a:xfrm>
            <a:off x="0" y="3590602"/>
            <a:ext cx="12192000" cy="180020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pPr>
            <a:r>
              <a:rPr lang="fr-FR" altLang="fr-FR" sz="7200" b="1" dirty="0">
                <a:solidFill>
                  <a:schemeClr val="bg1"/>
                </a:solidFill>
                <a:latin typeface="Century Gothic" panose="020B0502020202020204" pitchFamily="34" charset="0"/>
                <a:cs typeface="Arial" pitchFamily="34" charset="0"/>
              </a:rPr>
              <a:t>Rapport &amp; Débat</a:t>
            </a:r>
          </a:p>
          <a:p>
            <a:pPr algn="ctr" fontAlgn="base">
              <a:spcBef>
                <a:spcPct val="0"/>
              </a:spcBef>
            </a:pPr>
            <a:endParaRPr lang="fr-FR" altLang="fr-FR" sz="10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5000" b="1" dirty="0">
                <a:solidFill>
                  <a:schemeClr val="bg1"/>
                </a:solidFill>
                <a:latin typeface="Century Gothic" panose="020B0502020202020204" pitchFamily="34" charset="0"/>
                <a:cs typeface="Arial" pitchFamily="34" charset="0"/>
              </a:rPr>
              <a:t>D’Orientations Budgétaires</a:t>
            </a:r>
          </a:p>
          <a:p>
            <a:pPr algn="ctr" fontAlgn="base">
              <a:spcBef>
                <a:spcPct val="0"/>
              </a:spcBef>
            </a:pPr>
            <a:r>
              <a:rPr lang="fr-FR" altLang="fr-FR" sz="5000" b="1" dirty="0">
                <a:solidFill>
                  <a:schemeClr val="bg1"/>
                </a:solidFill>
                <a:latin typeface="Century Gothic" panose="020B0502020202020204" pitchFamily="34" charset="0"/>
                <a:cs typeface="Arial" pitchFamily="34" charset="0"/>
              </a:rPr>
              <a:t>2025</a:t>
            </a:r>
            <a:endParaRPr lang="fr-FR" altLang="fr-FR" sz="5000" b="1" dirty="0">
              <a:solidFill>
                <a:srgbClr val="F9D574"/>
              </a:solidFill>
              <a:latin typeface="Century Gothic" panose="020B0502020202020204" pitchFamily="34" charset="0"/>
              <a:cs typeface="Arial" pitchFamily="34" charset="0"/>
            </a:endParaRPr>
          </a:p>
        </p:txBody>
      </p:sp>
      <p:pic>
        <p:nvPicPr>
          <p:cNvPr id="26" name="Image 25">
            <a:extLst>
              <a:ext uri="{FF2B5EF4-FFF2-40B4-BE49-F238E27FC236}">
                <a16:creationId xmlns:a16="http://schemas.microsoft.com/office/drawing/2014/main" id="{B71D1A84-D3F0-4C86-AEDF-4D321F08C6A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00456" y="4681735"/>
            <a:ext cx="1603858" cy="1483569"/>
          </a:xfrm>
          <a:prstGeom prst="rect">
            <a:avLst/>
          </a:prstGeom>
        </p:spPr>
      </p:pic>
      <p:sp>
        <p:nvSpPr>
          <p:cNvPr id="2" name="AutoShape 3">
            <a:extLst>
              <a:ext uri="{FF2B5EF4-FFF2-40B4-BE49-F238E27FC236}">
                <a16:creationId xmlns:a16="http://schemas.microsoft.com/office/drawing/2014/main" id="{92548D35-518F-45D8-8526-5D76BBF1C61B}"/>
              </a:ext>
            </a:extLst>
          </p:cNvPr>
          <p:cNvSpPr>
            <a:spLocks noChangeArrowheads="1"/>
          </p:cNvSpPr>
          <p:nvPr/>
        </p:nvSpPr>
        <p:spPr bwMode="auto">
          <a:xfrm>
            <a:off x="9909733" y="6076545"/>
            <a:ext cx="2306947" cy="6095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r>
              <a:rPr lang="fr-FR" altLang="fr-FR" sz="2000" b="1" dirty="0">
                <a:solidFill>
                  <a:schemeClr val="bg1"/>
                </a:solidFill>
                <a:latin typeface="Century Gothic" panose="020B0502020202020204" pitchFamily="34" charset="0"/>
                <a:cs typeface="Arial" pitchFamily="34" charset="0"/>
              </a:rPr>
              <a:t>28 janvier 2025</a:t>
            </a:r>
          </a:p>
        </p:txBody>
      </p:sp>
    </p:spTree>
    <p:extLst>
      <p:ext uri="{BB962C8B-B14F-4D97-AF65-F5344CB8AC3E}">
        <p14:creationId xmlns:p14="http://schemas.microsoft.com/office/powerpoint/2010/main" val="78363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43663D7-0A76-3190-9057-EEDA8BFA9B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80" y="-16320"/>
            <a:ext cx="12241360" cy="1029726"/>
          </a:xfrm>
          <a:prstGeom prst="rect">
            <a:avLst/>
          </a:prstGeom>
        </p:spPr>
      </p:pic>
      <p:sp>
        <p:nvSpPr>
          <p:cNvPr id="12" name="AutoShape 3">
            <a:extLst>
              <a:ext uri="{FF2B5EF4-FFF2-40B4-BE49-F238E27FC236}">
                <a16:creationId xmlns:a16="http://schemas.microsoft.com/office/drawing/2014/main" id="{FE4AE6D6-441C-454A-B002-77FC0D564501}"/>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La Dotation Globale de Fonctionnement</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pic>
        <p:nvPicPr>
          <p:cNvPr id="4" name="Image 3">
            <a:extLst>
              <a:ext uri="{FF2B5EF4-FFF2-40B4-BE49-F238E27FC236}">
                <a16:creationId xmlns:a16="http://schemas.microsoft.com/office/drawing/2014/main" id="{DA32CE19-3698-D52D-D903-4A0D6B3794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pic>
        <p:nvPicPr>
          <p:cNvPr id="14" name="Image 13">
            <a:extLst>
              <a:ext uri="{FF2B5EF4-FFF2-40B4-BE49-F238E27FC236}">
                <a16:creationId xmlns:a16="http://schemas.microsoft.com/office/drawing/2014/main" id="{489EAB21-6B67-48C7-A5C0-50CA929EAC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6" y="6654257"/>
            <a:ext cx="12192000" cy="203743"/>
          </a:xfrm>
          <a:prstGeom prst="rect">
            <a:avLst/>
          </a:prstGeom>
        </p:spPr>
      </p:pic>
      <p:sp>
        <p:nvSpPr>
          <p:cNvPr id="5" name="ZoneTexte 4">
            <a:extLst>
              <a:ext uri="{FF2B5EF4-FFF2-40B4-BE49-F238E27FC236}">
                <a16:creationId xmlns:a16="http://schemas.microsoft.com/office/drawing/2014/main" id="{A1A16F20-47E2-E475-9E7C-D9DE12CFCA6A}"/>
              </a:ext>
            </a:extLst>
          </p:cNvPr>
          <p:cNvSpPr txBox="1"/>
          <p:nvPr/>
        </p:nvSpPr>
        <p:spPr>
          <a:xfrm>
            <a:off x="10056440" y="2564904"/>
            <a:ext cx="612668" cy="1200329"/>
          </a:xfrm>
          <a:prstGeom prst="rect">
            <a:avLst/>
          </a:prstGeom>
          <a:noFill/>
        </p:spPr>
        <p:txBody>
          <a:bodyPr wrap="none" rtlCol="0">
            <a:spAutoFit/>
          </a:bodyPr>
          <a:lstStyle/>
          <a:p>
            <a:r>
              <a:rPr lang="fr-FR" sz="7200" dirty="0">
                <a:solidFill>
                  <a:srgbClr val="FFFF00"/>
                </a:solidFill>
              </a:rPr>
              <a:t>?</a:t>
            </a:r>
          </a:p>
        </p:txBody>
      </p:sp>
      <p:pic>
        <p:nvPicPr>
          <p:cNvPr id="3" name="Image 2">
            <a:extLst>
              <a:ext uri="{FF2B5EF4-FFF2-40B4-BE49-F238E27FC236}">
                <a16:creationId xmlns:a16="http://schemas.microsoft.com/office/drawing/2014/main" id="{1668F96A-B61D-7561-3CC8-1A682AE046CD}"/>
              </a:ext>
            </a:extLst>
          </p:cNvPr>
          <p:cNvPicPr>
            <a:picLocks noChangeAspect="1"/>
          </p:cNvPicPr>
          <p:nvPr/>
        </p:nvPicPr>
        <p:blipFill>
          <a:blip r:embed="rId5"/>
          <a:stretch>
            <a:fillRect/>
          </a:stretch>
        </p:blipFill>
        <p:spPr>
          <a:xfrm>
            <a:off x="570502" y="1083285"/>
            <a:ext cx="10789999" cy="5407015"/>
          </a:xfrm>
          <a:prstGeom prst="rect">
            <a:avLst/>
          </a:prstGeom>
        </p:spPr>
      </p:pic>
    </p:spTree>
    <p:extLst>
      <p:ext uri="{BB962C8B-B14F-4D97-AF65-F5344CB8AC3E}">
        <p14:creationId xmlns:p14="http://schemas.microsoft.com/office/powerpoint/2010/main" val="2443122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29AE8C1-BFFC-FD74-ADA1-C1907A71A40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80" y="-27384"/>
            <a:ext cx="12241360" cy="1029726"/>
          </a:xfrm>
          <a:prstGeom prst="rect">
            <a:avLst/>
          </a:prstGeom>
        </p:spPr>
      </p:pic>
      <p:sp>
        <p:nvSpPr>
          <p:cNvPr id="12" name="AutoShape 3">
            <a:extLst>
              <a:ext uri="{FF2B5EF4-FFF2-40B4-BE49-F238E27FC236}">
                <a16:creationId xmlns:a16="http://schemas.microsoft.com/office/drawing/2014/main" id="{FE4AE6D6-441C-454A-B002-77FC0D564501}"/>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Les Dépenses de Fonctionnement</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pic>
        <p:nvPicPr>
          <p:cNvPr id="7" name="Image 6">
            <a:extLst>
              <a:ext uri="{FF2B5EF4-FFF2-40B4-BE49-F238E27FC236}">
                <a16:creationId xmlns:a16="http://schemas.microsoft.com/office/drawing/2014/main" id="{219A0300-8586-8DC5-D7DE-128FF21D9E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pic>
        <p:nvPicPr>
          <p:cNvPr id="14" name="Image 13">
            <a:extLst>
              <a:ext uri="{FF2B5EF4-FFF2-40B4-BE49-F238E27FC236}">
                <a16:creationId xmlns:a16="http://schemas.microsoft.com/office/drawing/2014/main" id="{489EAB21-6B67-48C7-A5C0-50CA929EAC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6" y="6654257"/>
            <a:ext cx="12192000" cy="203743"/>
          </a:xfrm>
          <a:prstGeom prst="rect">
            <a:avLst/>
          </a:prstGeom>
        </p:spPr>
      </p:pic>
      <p:sp>
        <p:nvSpPr>
          <p:cNvPr id="8" name="Rectangle 7">
            <a:extLst>
              <a:ext uri="{FF2B5EF4-FFF2-40B4-BE49-F238E27FC236}">
                <a16:creationId xmlns:a16="http://schemas.microsoft.com/office/drawing/2014/main" id="{87265C3C-A953-72B7-E32D-BD6BA76F988A}"/>
              </a:ext>
            </a:extLst>
          </p:cNvPr>
          <p:cNvSpPr/>
          <p:nvPr/>
        </p:nvSpPr>
        <p:spPr>
          <a:xfrm>
            <a:off x="2639616" y="5805264"/>
            <a:ext cx="5184576" cy="77724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Bef>
                <a:spcPts val="600"/>
              </a:spcBef>
              <a:spcAft>
                <a:spcPts val="600"/>
              </a:spcAft>
            </a:pPr>
            <a:r>
              <a:rPr lang="fr-FR" sz="1600"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En 2024, dépense exceptionnelle de 316 623 € liée aux écarts de change dans le cadre du remboursement anticipé de l’emprunt Suisse</a:t>
            </a:r>
            <a:endParaRPr lang="fr-FR" sz="1600" dirty="0">
              <a:effectLst/>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0A7DC63F-E154-85E7-5959-210758A23B37}"/>
              </a:ext>
            </a:extLst>
          </p:cNvPr>
          <p:cNvPicPr>
            <a:picLocks noChangeAspect="1"/>
          </p:cNvPicPr>
          <p:nvPr/>
        </p:nvPicPr>
        <p:blipFill>
          <a:blip r:embed="rId5"/>
          <a:stretch>
            <a:fillRect/>
          </a:stretch>
        </p:blipFill>
        <p:spPr>
          <a:xfrm>
            <a:off x="1055440" y="1052736"/>
            <a:ext cx="9934872" cy="4683582"/>
          </a:xfrm>
          <a:prstGeom prst="rect">
            <a:avLst/>
          </a:prstGeom>
        </p:spPr>
      </p:pic>
      <p:cxnSp>
        <p:nvCxnSpPr>
          <p:cNvPr id="3" name="Connecteur droit avec flèche 2">
            <a:extLst>
              <a:ext uri="{FF2B5EF4-FFF2-40B4-BE49-F238E27FC236}">
                <a16:creationId xmlns:a16="http://schemas.microsoft.com/office/drawing/2014/main" id="{08EFD64F-8B17-F770-D6DB-66E30C98CB9D}"/>
              </a:ext>
            </a:extLst>
          </p:cNvPr>
          <p:cNvCxnSpPr>
            <a:cxnSpLocks/>
          </p:cNvCxnSpPr>
          <p:nvPr/>
        </p:nvCxnSpPr>
        <p:spPr>
          <a:xfrm flipV="1">
            <a:off x="7608168" y="2367921"/>
            <a:ext cx="1351389" cy="341828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 name="Connecteur droit 4">
            <a:extLst>
              <a:ext uri="{FF2B5EF4-FFF2-40B4-BE49-F238E27FC236}">
                <a16:creationId xmlns:a16="http://schemas.microsoft.com/office/drawing/2014/main" id="{B32F4A97-FAA7-09A8-4450-A47C4C23BADD}"/>
              </a:ext>
            </a:extLst>
          </p:cNvPr>
          <p:cNvCxnSpPr>
            <a:cxnSpLocks/>
          </p:cNvCxnSpPr>
          <p:nvPr/>
        </p:nvCxnSpPr>
        <p:spPr>
          <a:xfrm flipV="1">
            <a:off x="8976320" y="2250516"/>
            <a:ext cx="1224136" cy="58830"/>
          </a:xfrm>
          <a:prstGeom prst="line">
            <a:avLst/>
          </a:prstGeom>
          <a:ln w="1047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2364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9536" y="116633"/>
            <a:ext cx="576064" cy="831611"/>
          </a:xfrm>
          <a:prstGeom prst="rect">
            <a:avLst/>
          </a:prstGeom>
        </p:spPr>
      </p:pic>
      <p:pic>
        <p:nvPicPr>
          <p:cNvPr id="9" name="Imag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96400" y="115788"/>
            <a:ext cx="576064" cy="831611"/>
          </a:xfrm>
          <a:prstGeom prst="rect">
            <a:avLst/>
          </a:prstGeom>
        </p:spPr>
      </p:pic>
      <p:pic>
        <p:nvPicPr>
          <p:cNvPr id="10" name="Imag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9753" y="203742"/>
            <a:ext cx="5172494" cy="655701"/>
          </a:xfrm>
          <a:prstGeom prst="rect">
            <a:avLst/>
          </a:prstGeom>
        </p:spPr>
      </p:pic>
      <p:pic>
        <p:nvPicPr>
          <p:cNvPr id="11" name="Image 10">
            <a:extLst>
              <a:ext uri="{FF2B5EF4-FFF2-40B4-BE49-F238E27FC236}">
                <a16:creationId xmlns:a16="http://schemas.microsoft.com/office/drawing/2014/main" id="{00D48531-1178-45D2-AFCC-DE1EF6C5C14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680" y="-27384"/>
            <a:ext cx="12192000" cy="1025574"/>
          </a:xfrm>
          <a:prstGeom prst="rect">
            <a:avLst/>
          </a:prstGeom>
        </p:spPr>
      </p:pic>
      <p:pic>
        <p:nvPicPr>
          <p:cNvPr id="14" name="Image 13">
            <a:extLst>
              <a:ext uri="{FF2B5EF4-FFF2-40B4-BE49-F238E27FC236}">
                <a16:creationId xmlns:a16="http://schemas.microsoft.com/office/drawing/2014/main" id="{489EAB21-6B67-48C7-A5C0-50CA929EACE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436" y="6654257"/>
            <a:ext cx="12192000" cy="203743"/>
          </a:xfrm>
          <a:prstGeom prst="rect">
            <a:avLst/>
          </a:prstGeom>
        </p:spPr>
      </p:pic>
      <p:pic>
        <p:nvPicPr>
          <p:cNvPr id="13" name="Image 12">
            <a:extLst>
              <a:ext uri="{FF2B5EF4-FFF2-40B4-BE49-F238E27FC236}">
                <a16:creationId xmlns:a16="http://schemas.microsoft.com/office/drawing/2014/main" id="{BA1F51F5-2482-4F50-84D4-27698E3E523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graphicFrame>
        <p:nvGraphicFramePr>
          <p:cNvPr id="2" name="Tableau 1">
            <a:extLst>
              <a:ext uri="{FF2B5EF4-FFF2-40B4-BE49-F238E27FC236}">
                <a16:creationId xmlns:a16="http://schemas.microsoft.com/office/drawing/2014/main" id="{6A1FAF1E-8C34-FA9B-28E5-B334D6BA7758}"/>
              </a:ext>
            </a:extLst>
          </p:cNvPr>
          <p:cNvGraphicFramePr>
            <a:graphicFrameLocks noGrp="1"/>
          </p:cNvGraphicFramePr>
          <p:nvPr>
            <p:extLst>
              <p:ext uri="{D42A27DB-BD31-4B8C-83A1-F6EECF244321}">
                <p14:modId xmlns:p14="http://schemas.microsoft.com/office/powerpoint/2010/main" val="2989788640"/>
              </p:ext>
            </p:extLst>
          </p:nvPr>
        </p:nvGraphicFramePr>
        <p:xfrm>
          <a:off x="911424" y="1323601"/>
          <a:ext cx="10381019" cy="3328733"/>
        </p:xfrm>
        <a:graphic>
          <a:graphicData uri="http://schemas.openxmlformats.org/drawingml/2006/table">
            <a:tbl>
              <a:tblPr firstRow="1" bandRow="1">
                <a:tableStyleId>{5C22544A-7EE6-4342-B048-85BDC9FD1C3A}</a:tableStyleId>
              </a:tblPr>
              <a:tblGrid>
                <a:gridCol w="3672408">
                  <a:extLst>
                    <a:ext uri="{9D8B030D-6E8A-4147-A177-3AD203B41FA5}">
                      <a16:colId xmlns:a16="http://schemas.microsoft.com/office/drawing/2014/main" val="4069840863"/>
                    </a:ext>
                  </a:extLst>
                </a:gridCol>
                <a:gridCol w="1685629">
                  <a:extLst>
                    <a:ext uri="{9D8B030D-6E8A-4147-A177-3AD203B41FA5}">
                      <a16:colId xmlns:a16="http://schemas.microsoft.com/office/drawing/2014/main" val="1427837275"/>
                    </a:ext>
                  </a:extLst>
                </a:gridCol>
                <a:gridCol w="1500802">
                  <a:extLst>
                    <a:ext uri="{9D8B030D-6E8A-4147-A177-3AD203B41FA5}">
                      <a16:colId xmlns:a16="http://schemas.microsoft.com/office/drawing/2014/main" val="838017373"/>
                    </a:ext>
                  </a:extLst>
                </a:gridCol>
                <a:gridCol w="873562">
                  <a:extLst>
                    <a:ext uri="{9D8B030D-6E8A-4147-A177-3AD203B41FA5}">
                      <a16:colId xmlns:a16="http://schemas.microsoft.com/office/drawing/2014/main" val="949379050"/>
                    </a:ext>
                  </a:extLst>
                </a:gridCol>
                <a:gridCol w="1484623">
                  <a:extLst>
                    <a:ext uri="{9D8B030D-6E8A-4147-A177-3AD203B41FA5}">
                      <a16:colId xmlns:a16="http://schemas.microsoft.com/office/drawing/2014/main" val="2680829451"/>
                    </a:ext>
                  </a:extLst>
                </a:gridCol>
                <a:gridCol w="1163995">
                  <a:extLst>
                    <a:ext uri="{9D8B030D-6E8A-4147-A177-3AD203B41FA5}">
                      <a16:colId xmlns:a16="http://schemas.microsoft.com/office/drawing/2014/main" val="1343305152"/>
                    </a:ext>
                  </a:extLst>
                </a:gridCol>
              </a:tblGrid>
              <a:tr h="382949">
                <a:tc>
                  <a:txBody>
                    <a:bodyPr/>
                    <a:lstStyle/>
                    <a:p>
                      <a:r>
                        <a:rPr lang="fr-FR" dirty="0"/>
                        <a:t>Montants en K€</a:t>
                      </a:r>
                    </a:p>
                  </a:txBody>
                  <a:tcPr/>
                </a:tc>
                <a:tc>
                  <a:txBody>
                    <a:bodyPr/>
                    <a:lstStyle/>
                    <a:p>
                      <a:pPr algn="ctr"/>
                      <a:r>
                        <a:rPr lang="fr-FR" dirty="0"/>
                        <a:t>RÉALISÉ 2023</a:t>
                      </a:r>
                    </a:p>
                  </a:txBody>
                  <a:tcPr/>
                </a:tc>
                <a:tc>
                  <a:txBody>
                    <a:bodyPr/>
                    <a:lstStyle/>
                    <a:p>
                      <a:pPr algn="ctr"/>
                      <a:r>
                        <a:rPr lang="fr-FR" dirty="0"/>
                        <a:t>RÉALISÉ 2024</a:t>
                      </a:r>
                    </a:p>
                  </a:txBody>
                  <a:tcPr/>
                </a:tc>
                <a:tc>
                  <a:txBody>
                    <a:bodyPr/>
                    <a:lstStyle/>
                    <a:p>
                      <a:pPr algn="ctr"/>
                      <a:r>
                        <a:rPr lang="fr-FR" dirty="0">
                          <a:solidFill>
                            <a:srgbClr val="FFFF00"/>
                          </a:solidFill>
                        </a:rPr>
                        <a:t>%</a:t>
                      </a:r>
                    </a:p>
                  </a:txBody>
                  <a:tcPr/>
                </a:tc>
                <a:tc>
                  <a:txBody>
                    <a:bodyPr/>
                    <a:lstStyle/>
                    <a:p>
                      <a:pPr algn="ctr"/>
                      <a:r>
                        <a:rPr lang="fr-FR" dirty="0">
                          <a:solidFill>
                            <a:srgbClr val="FFFF00"/>
                          </a:solidFill>
                        </a:rPr>
                        <a:t>PRÉV. 2025</a:t>
                      </a:r>
                    </a:p>
                  </a:txBody>
                  <a:tcPr/>
                </a:tc>
                <a:tc>
                  <a:txBody>
                    <a:bodyPr/>
                    <a:lstStyle/>
                    <a:p>
                      <a:pPr algn="ctr"/>
                      <a:r>
                        <a:rPr lang="fr-FR" dirty="0">
                          <a:solidFill>
                            <a:srgbClr val="FFFF00"/>
                          </a:solidFill>
                        </a:rPr>
                        <a:t>%</a:t>
                      </a:r>
                    </a:p>
                  </a:txBody>
                  <a:tcPr/>
                </a:tc>
                <a:extLst>
                  <a:ext uri="{0D108BD9-81ED-4DB2-BD59-A6C34878D82A}">
                    <a16:rowId xmlns:a16="http://schemas.microsoft.com/office/drawing/2014/main" val="1568314540"/>
                  </a:ext>
                </a:extLst>
              </a:tr>
              <a:tr h="490964">
                <a:tc>
                  <a:txBody>
                    <a:bodyPr/>
                    <a:lstStyle/>
                    <a:p>
                      <a:endParaRPr lang="fr-FR" dirty="0"/>
                    </a:p>
                  </a:txBody>
                  <a:tcPr/>
                </a:tc>
                <a:tc>
                  <a:txBody>
                    <a:bodyPr/>
                    <a:lstStyle/>
                    <a:p>
                      <a:pPr algn="ct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2230242394"/>
                  </a:ext>
                </a:extLst>
              </a:tr>
              <a:tr h="4909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txBody>
                  <a:tcPr/>
                </a:tc>
                <a:tc>
                  <a:txBody>
                    <a:bodyPr/>
                    <a:lstStyle/>
                    <a:p>
                      <a:pPr algn="ctr"/>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a:p>
                  </a:txBody>
                  <a:tcPr/>
                </a:tc>
                <a:extLst>
                  <a:ext uri="{0D108BD9-81ED-4DB2-BD59-A6C34878D82A}">
                    <a16:rowId xmlns:a16="http://schemas.microsoft.com/office/drawing/2014/main" val="1754451319"/>
                  </a:ext>
                </a:extLst>
              </a:tr>
              <a:tr h="490964">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495387785"/>
                  </a:ext>
                </a:extLst>
              </a:tr>
              <a:tr h="490964">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549575404"/>
                  </a:ext>
                </a:extLst>
              </a:tr>
              <a:tr h="490964">
                <a:tc>
                  <a:txBody>
                    <a:bodyPr/>
                    <a:lstStyle/>
                    <a:p>
                      <a:endParaRPr lang="fr-FR" dirty="0"/>
                    </a:p>
                  </a:txBody>
                  <a:tcPr>
                    <a:solidFill>
                      <a:srgbClr val="FFC000"/>
                    </a:solidFill>
                  </a:tcPr>
                </a:tc>
                <a:tc>
                  <a:txBody>
                    <a:bodyPr/>
                    <a:lstStyle/>
                    <a:p>
                      <a:endParaRPr lang="fr-FR" dirty="0"/>
                    </a:p>
                  </a:txBody>
                  <a:tcPr>
                    <a:solidFill>
                      <a:srgbClr val="FFC000"/>
                    </a:solidFill>
                  </a:tcPr>
                </a:tc>
                <a:tc>
                  <a:txBody>
                    <a:bodyPr/>
                    <a:lstStyle/>
                    <a:p>
                      <a:endParaRPr lang="fr-FR" dirty="0"/>
                    </a:p>
                  </a:txBody>
                  <a:tcPr>
                    <a:solidFill>
                      <a:srgbClr val="FFC000"/>
                    </a:solidFill>
                  </a:tcPr>
                </a:tc>
                <a:tc>
                  <a:txBody>
                    <a:bodyPr/>
                    <a:lstStyle/>
                    <a:p>
                      <a:endParaRPr lang="fr-FR" dirty="0"/>
                    </a:p>
                  </a:txBody>
                  <a:tcPr>
                    <a:solidFill>
                      <a:srgbClr val="FFC000"/>
                    </a:solidFill>
                  </a:tcPr>
                </a:tc>
                <a:tc>
                  <a:txBody>
                    <a:bodyPr/>
                    <a:lstStyle/>
                    <a:p>
                      <a:endParaRPr lang="fr-FR"/>
                    </a:p>
                  </a:txBody>
                  <a:tcPr>
                    <a:solidFill>
                      <a:srgbClr val="FFC000"/>
                    </a:solidFill>
                  </a:tcPr>
                </a:tc>
                <a:tc>
                  <a:txBody>
                    <a:bodyPr/>
                    <a:lstStyle/>
                    <a:p>
                      <a:endParaRPr lang="fr-FR" dirty="0"/>
                    </a:p>
                  </a:txBody>
                  <a:tcPr>
                    <a:solidFill>
                      <a:srgbClr val="FFC000"/>
                    </a:solidFill>
                  </a:tcPr>
                </a:tc>
                <a:extLst>
                  <a:ext uri="{0D108BD9-81ED-4DB2-BD59-A6C34878D82A}">
                    <a16:rowId xmlns:a16="http://schemas.microsoft.com/office/drawing/2014/main" val="4243441976"/>
                  </a:ext>
                </a:extLst>
              </a:tr>
              <a:tr h="490964">
                <a:tc>
                  <a:txBody>
                    <a:bodyPr/>
                    <a:lstStyle/>
                    <a:p>
                      <a:endParaRPr lang="fr-FR" dirty="0"/>
                    </a:p>
                  </a:txBody>
                  <a:tcPr>
                    <a:solidFill>
                      <a:srgbClr val="FFFF00"/>
                    </a:solidFill>
                  </a:tcPr>
                </a:tc>
                <a:tc>
                  <a:txBody>
                    <a:bodyPr/>
                    <a:lstStyle/>
                    <a:p>
                      <a:endParaRPr lang="fr-FR" dirty="0"/>
                    </a:p>
                  </a:txBody>
                  <a:tcPr>
                    <a:solidFill>
                      <a:srgbClr val="FFFF00"/>
                    </a:solidFill>
                  </a:tcPr>
                </a:tc>
                <a:tc>
                  <a:txBody>
                    <a:bodyPr/>
                    <a:lstStyle/>
                    <a:p>
                      <a:endParaRPr lang="fr-FR" dirty="0"/>
                    </a:p>
                  </a:txBody>
                  <a:tcPr>
                    <a:solidFill>
                      <a:srgbClr val="FFFF00"/>
                    </a:solidFill>
                  </a:tcPr>
                </a:tc>
                <a:tc>
                  <a:txBody>
                    <a:bodyPr/>
                    <a:lstStyle/>
                    <a:p>
                      <a:endParaRPr lang="fr-FR" dirty="0"/>
                    </a:p>
                  </a:txBody>
                  <a:tcPr>
                    <a:solidFill>
                      <a:srgbClr val="FFFF00"/>
                    </a:solidFill>
                  </a:tcPr>
                </a:tc>
                <a:tc>
                  <a:txBody>
                    <a:bodyPr/>
                    <a:lstStyle/>
                    <a:p>
                      <a:endParaRPr lang="fr-FR" dirty="0"/>
                    </a:p>
                  </a:txBody>
                  <a:tcPr>
                    <a:solidFill>
                      <a:srgbClr val="FFFF00"/>
                    </a:solidFill>
                  </a:tcPr>
                </a:tc>
                <a:tc>
                  <a:txBody>
                    <a:bodyPr/>
                    <a:lstStyle/>
                    <a:p>
                      <a:endParaRPr lang="fr-FR" dirty="0"/>
                    </a:p>
                  </a:txBody>
                  <a:tcPr>
                    <a:solidFill>
                      <a:srgbClr val="FFFF00"/>
                    </a:solidFill>
                  </a:tcPr>
                </a:tc>
                <a:extLst>
                  <a:ext uri="{0D108BD9-81ED-4DB2-BD59-A6C34878D82A}">
                    <a16:rowId xmlns:a16="http://schemas.microsoft.com/office/drawing/2014/main" val="2555100761"/>
                  </a:ext>
                </a:extLst>
              </a:tr>
            </a:tbl>
          </a:graphicData>
        </a:graphic>
      </p:graphicFrame>
      <p:sp>
        <p:nvSpPr>
          <p:cNvPr id="3" name="ZoneTexte 2">
            <a:extLst>
              <a:ext uri="{FF2B5EF4-FFF2-40B4-BE49-F238E27FC236}">
                <a16:creationId xmlns:a16="http://schemas.microsoft.com/office/drawing/2014/main" id="{53D28AEF-B015-7CE0-BE6C-25E430F3D873}"/>
              </a:ext>
            </a:extLst>
          </p:cNvPr>
          <p:cNvSpPr txBox="1"/>
          <p:nvPr/>
        </p:nvSpPr>
        <p:spPr>
          <a:xfrm>
            <a:off x="1019436" y="1756451"/>
            <a:ext cx="11089232" cy="400110"/>
          </a:xfrm>
          <a:prstGeom prst="rect">
            <a:avLst/>
          </a:prstGeom>
          <a:noFill/>
        </p:spPr>
        <p:txBody>
          <a:bodyPr wrap="square" rtlCol="0">
            <a:spAutoFit/>
          </a:bodyPr>
          <a:lstStyle/>
          <a:p>
            <a:pPr>
              <a:tabLst>
                <a:tab pos="4130675" algn="l"/>
                <a:tab pos="5643563" algn="l"/>
                <a:tab pos="6977063" algn="l"/>
                <a:tab pos="8080375" algn="l"/>
                <a:tab pos="9236075" algn="l"/>
              </a:tabLst>
            </a:pPr>
            <a:r>
              <a:rPr lang="fr-FR" sz="2000" dirty="0"/>
              <a:t>011 – Charges à caractère général	3 758	3 735         	0 </a:t>
            </a:r>
            <a:r>
              <a:rPr lang="fr-FR" dirty="0"/>
              <a:t>%</a:t>
            </a:r>
            <a:r>
              <a:rPr lang="fr-FR" sz="2000" dirty="0"/>
              <a:t>	3 791	</a:t>
            </a:r>
            <a:r>
              <a:rPr lang="fr-FR" sz="2000" dirty="0">
                <a:solidFill>
                  <a:srgbClr val="FF0000"/>
                </a:solidFill>
              </a:rPr>
              <a:t>+ 1,5 %</a:t>
            </a:r>
          </a:p>
        </p:txBody>
      </p:sp>
      <p:sp>
        <p:nvSpPr>
          <p:cNvPr id="4" name="ZoneTexte 3">
            <a:extLst>
              <a:ext uri="{FF2B5EF4-FFF2-40B4-BE49-F238E27FC236}">
                <a16:creationId xmlns:a16="http://schemas.microsoft.com/office/drawing/2014/main" id="{F28EB7AA-5702-49D9-E00A-BED4B7EB7369}"/>
              </a:ext>
            </a:extLst>
          </p:cNvPr>
          <p:cNvSpPr txBox="1"/>
          <p:nvPr/>
        </p:nvSpPr>
        <p:spPr>
          <a:xfrm>
            <a:off x="1019436" y="2260507"/>
            <a:ext cx="10837204" cy="400110"/>
          </a:xfrm>
          <a:prstGeom prst="rect">
            <a:avLst/>
          </a:prstGeom>
          <a:noFill/>
        </p:spPr>
        <p:txBody>
          <a:bodyPr wrap="square" rtlCol="0">
            <a:spAutoFit/>
          </a:bodyPr>
          <a:lstStyle/>
          <a:p>
            <a:pPr>
              <a:tabLst>
                <a:tab pos="4130675" algn="l"/>
                <a:tab pos="5681663" algn="l"/>
                <a:tab pos="6746875" algn="l"/>
                <a:tab pos="8132763" algn="l"/>
                <a:tab pos="9236075" algn="l"/>
              </a:tabLst>
            </a:pPr>
            <a:r>
              <a:rPr lang="fr-FR" sz="2000" dirty="0"/>
              <a:t>012 – Charges de personnel	5 887	5 754	</a:t>
            </a:r>
            <a:r>
              <a:rPr lang="fr-FR" sz="2000" dirty="0">
                <a:solidFill>
                  <a:schemeClr val="bg2">
                    <a:lumMod val="25000"/>
                  </a:schemeClr>
                </a:solidFill>
              </a:rPr>
              <a:t> </a:t>
            </a:r>
            <a:r>
              <a:rPr lang="fr-FR" sz="2000" dirty="0"/>
              <a:t>- 2,3 %	6 225	</a:t>
            </a:r>
            <a:r>
              <a:rPr lang="fr-FR" sz="2000" dirty="0">
                <a:solidFill>
                  <a:srgbClr val="FF2D01"/>
                </a:solidFill>
              </a:rPr>
              <a:t>+ 8,1 %</a:t>
            </a:r>
          </a:p>
        </p:txBody>
      </p:sp>
      <p:sp>
        <p:nvSpPr>
          <p:cNvPr id="15" name="ZoneTexte 14">
            <a:extLst>
              <a:ext uri="{FF2B5EF4-FFF2-40B4-BE49-F238E27FC236}">
                <a16:creationId xmlns:a16="http://schemas.microsoft.com/office/drawing/2014/main" id="{1C41E897-6E28-C822-2880-CCB42293EF7D}"/>
              </a:ext>
            </a:extLst>
          </p:cNvPr>
          <p:cNvSpPr txBox="1"/>
          <p:nvPr/>
        </p:nvSpPr>
        <p:spPr>
          <a:xfrm>
            <a:off x="1019436" y="2764563"/>
            <a:ext cx="11089232" cy="400110"/>
          </a:xfrm>
          <a:prstGeom prst="rect">
            <a:avLst/>
          </a:prstGeom>
          <a:noFill/>
        </p:spPr>
        <p:txBody>
          <a:bodyPr wrap="square" rtlCol="0">
            <a:spAutoFit/>
          </a:bodyPr>
          <a:lstStyle/>
          <a:p>
            <a:pPr>
              <a:tabLst>
                <a:tab pos="4130675" algn="l"/>
                <a:tab pos="5681663" algn="l"/>
                <a:tab pos="6746875" algn="l"/>
                <a:tab pos="8170863" algn="l"/>
                <a:tab pos="9236075" algn="l"/>
              </a:tabLst>
            </a:pPr>
            <a:r>
              <a:rPr lang="fr-FR" sz="2000" dirty="0"/>
              <a:t>65 – Autres charges de gestion	2 333	2 231	 - 4,4 %	2 439	</a:t>
            </a:r>
            <a:r>
              <a:rPr lang="fr-FR" sz="2000" dirty="0">
                <a:solidFill>
                  <a:srgbClr val="FF0000"/>
                </a:solidFill>
              </a:rPr>
              <a:t>+ 9,3 %</a:t>
            </a:r>
          </a:p>
        </p:txBody>
      </p:sp>
      <p:sp>
        <p:nvSpPr>
          <p:cNvPr id="25" name="ZoneTexte 24">
            <a:extLst>
              <a:ext uri="{FF2B5EF4-FFF2-40B4-BE49-F238E27FC236}">
                <a16:creationId xmlns:a16="http://schemas.microsoft.com/office/drawing/2014/main" id="{34E3A5D0-AFEF-5AA8-69C6-D97CCA5AD259}"/>
              </a:ext>
            </a:extLst>
          </p:cNvPr>
          <p:cNvSpPr txBox="1"/>
          <p:nvPr/>
        </p:nvSpPr>
        <p:spPr>
          <a:xfrm>
            <a:off x="1019436" y="3268619"/>
            <a:ext cx="11089232" cy="400110"/>
          </a:xfrm>
          <a:prstGeom prst="rect">
            <a:avLst/>
          </a:prstGeom>
          <a:noFill/>
        </p:spPr>
        <p:txBody>
          <a:bodyPr wrap="square" rtlCol="0">
            <a:spAutoFit/>
          </a:bodyPr>
          <a:lstStyle/>
          <a:p>
            <a:pPr>
              <a:tabLst>
                <a:tab pos="4130675" algn="l"/>
                <a:tab pos="5721350" algn="l"/>
                <a:tab pos="6746875" algn="l"/>
                <a:tab pos="8170863" algn="l"/>
                <a:tab pos="9059863" algn="l"/>
              </a:tabLst>
            </a:pPr>
            <a:r>
              <a:rPr lang="fr-FR" sz="2000" dirty="0"/>
              <a:t>66 – Charges financières	   163	   507 	+ 211 %	   100	   </a:t>
            </a:r>
            <a:r>
              <a:rPr lang="fr-FR" sz="2000" dirty="0">
                <a:solidFill>
                  <a:srgbClr val="FF0000"/>
                </a:solidFill>
              </a:rPr>
              <a:t>- 80,2 %</a:t>
            </a:r>
          </a:p>
        </p:txBody>
      </p:sp>
      <p:sp>
        <p:nvSpPr>
          <p:cNvPr id="31" name="ZoneTexte 30">
            <a:extLst>
              <a:ext uri="{FF2B5EF4-FFF2-40B4-BE49-F238E27FC236}">
                <a16:creationId xmlns:a16="http://schemas.microsoft.com/office/drawing/2014/main" id="{68EE94C9-AA89-AE87-CEB2-48D1CF8DE0CE}"/>
              </a:ext>
            </a:extLst>
          </p:cNvPr>
          <p:cNvSpPr txBox="1"/>
          <p:nvPr/>
        </p:nvSpPr>
        <p:spPr>
          <a:xfrm>
            <a:off x="1019436" y="3700667"/>
            <a:ext cx="11089232" cy="400110"/>
          </a:xfrm>
          <a:prstGeom prst="rect">
            <a:avLst/>
          </a:prstGeom>
          <a:noFill/>
        </p:spPr>
        <p:txBody>
          <a:bodyPr wrap="square" rtlCol="0">
            <a:spAutoFit/>
          </a:bodyPr>
          <a:lstStyle/>
          <a:p>
            <a:pPr>
              <a:tabLst>
                <a:tab pos="4040188" algn="l"/>
                <a:tab pos="5592763" algn="l"/>
                <a:tab pos="5643563" algn="l"/>
                <a:tab pos="6797675" algn="l"/>
                <a:tab pos="8042275" algn="l"/>
                <a:tab pos="9504363" algn="l"/>
              </a:tabLst>
            </a:pPr>
            <a:r>
              <a:rPr lang="fr-FR" sz="2000" dirty="0"/>
              <a:t>                  </a:t>
            </a:r>
            <a:r>
              <a:rPr lang="fr-FR" sz="2000" b="1" dirty="0"/>
              <a:t>TOTAL</a:t>
            </a:r>
            <a:r>
              <a:rPr lang="fr-FR" sz="2000" dirty="0"/>
              <a:t>	</a:t>
            </a:r>
            <a:r>
              <a:rPr lang="fr-FR" sz="2000" b="1" dirty="0"/>
              <a:t>12 142	12 228		12 555	</a:t>
            </a:r>
          </a:p>
        </p:txBody>
      </p:sp>
      <p:sp>
        <p:nvSpPr>
          <p:cNvPr id="32" name="ZoneTexte 31">
            <a:extLst>
              <a:ext uri="{FF2B5EF4-FFF2-40B4-BE49-F238E27FC236}">
                <a16:creationId xmlns:a16="http://schemas.microsoft.com/office/drawing/2014/main" id="{F9B94930-CE1D-5DB0-EE9E-3F7125CC0587}"/>
              </a:ext>
            </a:extLst>
          </p:cNvPr>
          <p:cNvSpPr txBox="1"/>
          <p:nvPr/>
        </p:nvSpPr>
        <p:spPr>
          <a:xfrm>
            <a:off x="1019436" y="4204723"/>
            <a:ext cx="11089232" cy="400110"/>
          </a:xfrm>
          <a:prstGeom prst="rect">
            <a:avLst/>
          </a:prstGeom>
          <a:noFill/>
        </p:spPr>
        <p:txBody>
          <a:bodyPr wrap="square" rtlCol="0">
            <a:spAutoFit/>
          </a:bodyPr>
          <a:lstStyle/>
          <a:p>
            <a:pPr>
              <a:tabLst>
                <a:tab pos="4130675" algn="l"/>
                <a:tab pos="5721350" algn="l"/>
                <a:tab pos="7054850" algn="l"/>
                <a:tab pos="8042275" algn="l"/>
                <a:tab pos="9504363" algn="l"/>
                <a:tab pos="9632950" algn="l"/>
              </a:tabLst>
            </a:pPr>
            <a:r>
              <a:rPr lang="fr-FR" sz="2000" dirty="0"/>
              <a:t>             </a:t>
            </a:r>
            <a:r>
              <a:rPr lang="fr-FR" sz="2000" b="1" dirty="0">
                <a:solidFill>
                  <a:srgbClr val="FF0000"/>
                </a:solidFill>
              </a:rPr>
              <a:t>Variation (n-1)	  9,6 %	 + 0,7 % 		 + 2,7%	</a:t>
            </a:r>
          </a:p>
        </p:txBody>
      </p:sp>
      <p:sp>
        <p:nvSpPr>
          <p:cNvPr id="5" name="ZoneTexte 4">
            <a:extLst>
              <a:ext uri="{FF2B5EF4-FFF2-40B4-BE49-F238E27FC236}">
                <a16:creationId xmlns:a16="http://schemas.microsoft.com/office/drawing/2014/main" id="{BA183D17-DC29-74A6-F83F-14EE48DBD953}"/>
              </a:ext>
            </a:extLst>
          </p:cNvPr>
          <p:cNvSpPr txBox="1"/>
          <p:nvPr/>
        </p:nvSpPr>
        <p:spPr>
          <a:xfrm>
            <a:off x="-96688" y="5190291"/>
            <a:ext cx="12325234" cy="430887"/>
          </a:xfrm>
          <a:prstGeom prst="rect">
            <a:avLst/>
          </a:prstGeom>
          <a:noFill/>
        </p:spPr>
        <p:txBody>
          <a:bodyPr wrap="square" rtlCol="0">
            <a:spAutoFit/>
          </a:bodyPr>
          <a:lstStyle/>
          <a:p>
            <a:pPr algn="ctr">
              <a:spcAft>
                <a:spcPts val="300"/>
              </a:spcAft>
            </a:pPr>
            <a:r>
              <a:rPr lang="fr-FR" sz="2200" b="1" dirty="0"/>
              <a:t>Pour 2024, le ROB prévoyait une hausse de 4,8 % -- &gt; Réalisé : + 0,7 %</a:t>
            </a:r>
          </a:p>
        </p:txBody>
      </p:sp>
      <p:sp>
        <p:nvSpPr>
          <p:cNvPr id="6" name="AutoShape 3">
            <a:extLst>
              <a:ext uri="{FF2B5EF4-FFF2-40B4-BE49-F238E27FC236}">
                <a16:creationId xmlns:a16="http://schemas.microsoft.com/office/drawing/2014/main" id="{17099EBB-1647-023B-D694-AA1B9FA3B957}"/>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Les Dépenses réelles de Fonctionnement</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3759133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3DD06-FD03-29CD-FD14-7B01ECA0DEBD}"/>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57C38788-32A8-B615-232B-ABCBE704295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80" y="-27384"/>
            <a:ext cx="12241360" cy="1029726"/>
          </a:xfrm>
          <a:prstGeom prst="rect">
            <a:avLst/>
          </a:prstGeom>
        </p:spPr>
      </p:pic>
      <p:pic>
        <p:nvPicPr>
          <p:cNvPr id="14" name="Image 13">
            <a:extLst>
              <a:ext uri="{FF2B5EF4-FFF2-40B4-BE49-F238E27FC236}">
                <a16:creationId xmlns:a16="http://schemas.microsoft.com/office/drawing/2014/main" id="{E50D1825-8C1B-B61E-CF27-C319FDA9C3B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6" y="6654257"/>
            <a:ext cx="12192000" cy="203743"/>
          </a:xfrm>
          <a:prstGeom prst="rect">
            <a:avLst/>
          </a:prstGeom>
        </p:spPr>
      </p:pic>
      <p:graphicFrame>
        <p:nvGraphicFramePr>
          <p:cNvPr id="2" name="Tableau 1">
            <a:extLst>
              <a:ext uri="{FF2B5EF4-FFF2-40B4-BE49-F238E27FC236}">
                <a16:creationId xmlns:a16="http://schemas.microsoft.com/office/drawing/2014/main" id="{DA3C8535-B414-A533-8217-69DBC6BBC0BB}"/>
              </a:ext>
            </a:extLst>
          </p:cNvPr>
          <p:cNvGraphicFramePr>
            <a:graphicFrameLocks noGrp="1"/>
          </p:cNvGraphicFramePr>
          <p:nvPr>
            <p:extLst>
              <p:ext uri="{D42A27DB-BD31-4B8C-83A1-F6EECF244321}">
                <p14:modId xmlns:p14="http://schemas.microsoft.com/office/powerpoint/2010/main" val="280856652"/>
              </p:ext>
            </p:extLst>
          </p:nvPr>
        </p:nvGraphicFramePr>
        <p:xfrm>
          <a:off x="976043" y="1268760"/>
          <a:ext cx="10052505" cy="873913"/>
        </p:xfrm>
        <a:graphic>
          <a:graphicData uri="http://schemas.openxmlformats.org/drawingml/2006/table">
            <a:tbl>
              <a:tblPr firstRow="1" bandRow="1">
                <a:tableStyleId>{5C22544A-7EE6-4342-B048-85BDC9FD1C3A}</a:tableStyleId>
              </a:tblPr>
              <a:tblGrid>
                <a:gridCol w="3679797">
                  <a:extLst>
                    <a:ext uri="{9D8B030D-6E8A-4147-A177-3AD203B41FA5}">
                      <a16:colId xmlns:a16="http://schemas.microsoft.com/office/drawing/2014/main" val="4069840863"/>
                    </a:ext>
                  </a:extLst>
                </a:gridCol>
                <a:gridCol w="1548172">
                  <a:extLst>
                    <a:ext uri="{9D8B030D-6E8A-4147-A177-3AD203B41FA5}">
                      <a16:colId xmlns:a16="http://schemas.microsoft.com/office/drawing/2014/main" val="1427837275"/>
                    </a:ext>
                  </a:extLst>
                </a:gridCol>
                <a:gridCol w="1584176">
                  <a:extLst>
                    <a:ext uri="{9D8B030D-6E8A-4147-A177-3AD203B41FA5}">
                      <a16:colId xmlns:a16="http://schemas.microsoft.com/office/drawing/2014/main" val="838017373"/>
                    </a:ext>
                  </a:extLst>
                </a:gridCol>
                <a:gridCol w="864096">
                  <a:extLst>
                    <a:ext uri="{9D8B030D-6E8A-4147-A177-3AD203B41FA5}">
                      <a16:colId xmlns:a16="http://schemas.microsoft.com/office/drawing/2014/main" val="949379050"/>
                    </a:ext>
                  </a:extLst>
                </a:gridCol>
                <a:gridCol w="1584176">
                  <a:extLst>
                    <a:ext uri="{9D8B030D-6E8A-4147-A177-3AD203B41FA5}">
                      <a16:colId xmlns:a16="http://schemas.microsoft.com/office/drawing/2014/main" val="2680829451"/>
                    </a:ext>
                  </a:extLst>
                </a:gridCol>
                <a:gridCol w="792088">
                  <a:extLst>
                    <a:ext uri="{9D8B030D-6E8A-4147-A177-3AD203B41FA5}">
                      <a16:colId xmlns:a16="http://schemas.microsoft.com/office/drawing/2014/main" val="1343305152"/>
                    </a:ext>
                  </a:extLst>
                </a:gridCol>
              </a:tblGrid>
              <a:tr h="382949">
                <a:tc>
                  <a:txBody>
                    <a:bodyPr/>
                    <a:lstStyle/>
                    <a:p>
                      <a:r>
                        <a:rPr lang="fr-FR" dirty="0"/>
                        <a:t>Montants en K€</a:t>
                      </a:r>
                    </a:p>
                  </a:txBody>
                  <a:tcPr/>
                </a:tc>
                <a:tc>
                  <a:txBody>
                    <a:bodyPr/>
                    <a:lstStyle/>
                    <a:p>
                      <a:pPr algn="ctr"/>
                      <a:r>
                        <a:rPr lang="fr-FR" dirty="0"/>
                        <a:t>RÉALISÉ 2023</a:t>
                      </a:r>
                    </a:p>
                  </a:txBody>
                  <a:tcPr/>
                </a:tc>
                <a:tc>
                  <a:txBody>
                    <a:bodyPr/>
                    <a:lstStyle/>
                    <a:p>
                      <a:pPr algn="ctr"/>
                      <a:r>
                        <a:rPr lang="fr-FR" dirty="0"/>
                        <a:t>RÉALISÉ 2024</a:t>
                      </a:r>
                    </a:p>
                  </a:txBody>
                  <a:tcPr/>
                </a:tc>
                <a:tc>
                  <a:txBody>
                    <a:bodyPr/>
                    <a:lstStyle/>
                    <a:p>
                      <a:pPr algn="ctr"/>
                      <a:r>
                        <a:rPr lang="fr-FR" dirty="0">
                          <a:solidFill>
                            <a:schemeClr val="bg1"/>
                          </a:solidFill>
                        </a:rPr>
                        <a:t>%</a:t>
                      </a:r>
                    </a:p>
                  </a:txBody>
                  <a:tcPr/>
                </a:tc>
                <a:tc>
                  <a:txBody>
                    <a:bodyPr/>
                    <a:lstStyle/>
                    <a:p>
                      <a:pPr algn="ctr"/>
                      <a:r>
                        <a:rPr lang="fr-FR" dirty="0" err="1">
                          <a:solidFill>
                            <a:srgbClr val="FFFF00"/>
                          </a:solidFill>
                        </a:rPr>
                        <a:t>Prév</a:t>
                      </a:r>
                      <a:r>
                        <a:rPr lang="fr-FR" dirty="0">
                          <a:solidFill>
                            <a:srgbClr val="FFFF00"/>
                          </a:solidFill>
                        </a:rPr>
                        <a:t>. 2025</a:t>
                      </a:r>
                    </a:p>
                  </a:txBody>
                  <a:tcPr/>
                </a:tc>
                <a:tc>
                  <a:txBody>
                    <a:bodyPr/>
                    <a:lstStyle/>
                    <a:p>
                      <a:pPr algn="ctr"/>
                      <a:r>
                        <a:rPr lang="fr-FR" dirty="0">
                          <a:solidFill>
                            <a:srgbClr val="FFFF00"/>
                          </a:solidFill>
                        </a:rPr>
                        <a:t>%</a:t>
                      </a:r>
                    </a:p>
                  </a:txBody>
                  <a:tcPr/>
                </a:tc>
                <a:extLst>
                  <a:ext uri="{0D108BD9-81ED-4DB2-BD59-A6C34878D82A}">
                    <a16:rowId xmlns:a16="http://schemas.microsoft.com/office/drawing/2014/main" val="1568314540"/>
                  </a:ext>
                </a:extLst>
              </a:tr>
              <a:tr h="490964">
                <a:tc>
                  <a:txBody>
                    <a:bodyPr/>
                    <a:lstStyle/>
                    <a:p>
                      <a:endParaRPr lang="fr-FR" dirty="0"/>
                    </a:p>
                  </a:txBody>
                  <a:tcPr/>
                </a:tc>
                <a:tc>
                  <a:txBody>
                    <a:bodyPr/>
                    <a:lstStyle/>
                    <a:p>
                      <a:pPr algn="ctr"/>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2230242394"/>
                  </a:ext>
                </a:extLst>
              </a:tr>
            </a:tbl>
          </a:graphicData>
        </a:graphic>
      </p:graphicFrame>
      <p:sp>
        <p:nvSpPr>
          <p:cNvPr id="3" name="ZoneTexte 2">
            <a:extLst>
              <a:ext uri="{FF2B5EF4-FFF2-40B4-BE49-F238E27FC236}">
                <a16:creationId xmlns:a16="http://schemas.microsoft.com/office/drawing/2014/main" id="{E518BED9-9846-F1D1-7A8A-2D009E1734C2}"/>
              </a:ext>
            </a:extLst>
          </p:cNvPr>
          <p:cNvSpPr txBox="1"/>
          <p:nvPr/>
        </p:nvSpPr>
        <p:spPr>
          <a:xfrm>
            <a:off x="983432" y="1700808"/>
            <a:ext cx="11089232" cy="400110"/>
          </a:xfrm>
          <a:prstGeom prst="rect">
            <a:avLst/>
          </a:prstGeom>
          <a:noFill/>
        </p:spPr>
        <p:txBody>
          <a:bodyPr wrap="square" rtlCol="0">
            <a:spAutoFit/>
          </a:bodyPr>
          <a:lstStyle/>
          <a:p>
            <a:pPr>
              <a:tabLst>
                <a:tab pos="4130675" algn="l"/>
                <a:tab pos="5861050" algn="l"/>
                <a:tab pos="6837363" algn="l"/>
                <a:tab pos="8080375" algn="l"/>
                <a:tab pos="9188450" algn="l"/>
              </a:tabLst>
            </a:pPr>
            <a:r>
              <a:rPr lang="fr-FR" sz="2000" dirty="0"/>
              <a:t>011 – Charges à caractère général	</a:t>
            </a:r>
            <a:r>
              <a:rPr lang="fr-FR" sz="2000" dirty="0">
                <a:solidFill>
                  <a:srgbClr val="7030A0"/>
                </a:solidFill>
              </a:rPr>
              <a:t>3 758	3 735 	- 0,6 %</a:t>
            </a:r>
            <a:r>
              <a:rPr lang="fr-FR" sz="2000" dirty="0"/>
              <a:t>	 </a:t>
            </a:r>
            <a:r>
              <a:rPr lang="fr-FR" sz="2000" b="1" dirty="0"/>
              <a:t>3 791</a:t>
            </a:r>
            <a:r>
              <a:rPr lang="fr-FR" sz="2000" dirty="0"/>
              <a:t>	</a:t>
            </a:r>
            <a:r>
              <a:rPr lang="fr-FR" sz="2000" b="1" dirty="0">
                <a:solidFill>
                  <a:srgbClr val="00B050"/>
                </a:solidFill>
              </a:rPr>
              <a:t>+ 1,5</a:t>
            </a:r>
            <a:r>
              <a:rPr lang="fr-FR" sz="2000" dirty="0">
                <a:solidFill>
                  <a:srgbClr val="00B050"/>
                </a:solidFill>
              </a:rPr>
              <a:t>%</a:t>
            </a:r>
          </a:p>
        </p:txBody>
      </p:sp>
      <p:sp>
        <p:nvSpPr>
          <p:cNvPr id="5" name="ZoneTexte 4">
            <a:extLst>
              <a:ext uri="{FF2B5EF4-FFF2-40B4-BE49-F238E27FC236}">
                <a16:creationId xmlns:a16="http://schemas.microsoft.com/office/drawing/2014/main" id="{D7CE17F7-0D27-2C99-13A1-184C5DE17374}"/>
              </a:ext>
            </a:extLst>
          </p:cNvPr>
          <p:cNvSpPr txBox="1"/>
          <p:nvPr/>
        </p:nvSpPr>
        <p:spPr>
          <a:xfrm>
            <a:off x="9874967" y="3147933"/>
            <a:ext cx="2298501" cy="2585323"/>
          </a:xfrm>
          <a:prstGeom prst="rect">
            <a:avLst/>
          </a:prstGeom>
          <a:noFill/>
        </p:spPr>
        <p:txBody>
          <a:bodyPr wrap="square" rtlCol="0">
            <a:spAutoFit/>
          </a:bodyPr>
          <a:lstStyle/>
          <a:p>
            <a:r>
              <a:rPr lang="fr-FR" b="1" u="sng" dirty="0"/>
              <a:t>Gaz</a:t>
            </a:r>
            <a:r>
              <a:rPr lang="fr-FR" b="1" dirty="0"/>
              <a:t> </a:t>
            </a:r>
            <a:r>
              <a:rPr lang="fr-FR" dirty="0"/>
              <a:t>: stabilité des prix (achats négociés sur moyenne période par le SEY et ..… et baisse des consommations.</a:t>
            </a:r>
          </a:p>
          <a:p>
            <a:endParaRPr lang="fr-FR" b="1" dirty="0"/>
          </a:p>
          <a:p>
            <a:r>
              <a:rPr lang="fr-FR" b="1" u="sng" dirty="0"/>
              <a:t>Électricité</a:t>
            </a:r>
            <a:r>
              <a:rPr lang="fr-FR" b="1" dirty="0"/>
              <a:t> : </a:t>
            </a:r>
            <a:r>
              <a:rPr lang="fr-FR" dirty="0"/>
              <a:t>baisse du coût du MWh et des consommations.</a:t>
            </a:r>
          </a:p>
        </p:txBody>
      </p:sp>
      <p:pic>
        <p:nvPicPr>
          <p:cNvPr id="7" name="Image 6">
            <a:extLst>
              <a:ext uri="{FF2B5EF4-FFF2-40B4-BE49-F238E27FC236}">
                <a16:creationId xmlns:a16="http://schemas.microsoft.com/office/drawing/2014/main" id="{F0D0C8D3-2690-EFB3-1F32-685F0E3668E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sp>
        <p:nvSpPr>
          <p:cNvPr id="4" name="AutoShape 3">
            <a:extLst>
              <a:ext uri="{FF2B5EF4-FFF2-40B4-BE49-F238E27FC236}">
                <a16:creationId xmlns:a16="http://schemas.microsoft.com/office/drawing/2014/main" id="{8A94B269-70D6-1F28-25AF-729E48F254EC}"/>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Les Dépenses de Fonctionnement</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sp>
        <p:nvSpPr>
          <p:cNvPr id="8" name="ZoneTexte 7">
            <a:extLst>
              <a:ext uri="{FF2B5EF4-FFF2-40B4-BE49-F238E27FC236}">
                <a16:creationId xmlns:a16="http://schemas.microsoft.com/office/drawing/2014/main" id="{9BF893D9-CCFC-ED4C-C34B-31AB75CC4C6E}"/>
              </a:ext>
            </a:extLst>
          </p:cNvPr>
          <p:cNvSpPr txBox="1"/>
          <p:nvPr/>
        </p:nvSpPr>
        <p:spPr>
          <a:xfrm>
            <a:off x="5228823" y="2550017"/>
            <a:ext cx="184731" cy="369332"/>
          </a:xfrm>
          <a:prstGeom prst="rect">
            <a:avLst/>
          </a:prstGeom>
          <a:noFill/>
        </p:spPr>
        <p:txBody>
          <a:bodyPr wrap="none" rtlCol="0">
            <a:spAutoFit/>
          </a:bodyPr>
          <a:lstStyle/>
          <a:p>
            <a:endParaRPr lang="fr-FR" dirty="0"/>
          </a:p>
        </p:txBody>
      </p:sp>
      <p:sp>
        <p:nvSpPr>
          <p:cNvPr id="9" name="ZoneTexte 8">
            <a:extLst>
              <a:ext uri="{FF2B5EF4-FFF2-40B4-BE49-F238E27FC236}">
                <a16:creationId xmlns:a16="http://schemas.microsoft.com/office/drawing/2014/main" id="{F861F19B-B86A-D0B7-D5FB-62AB6EF0129A}"/>
              </a:ext>
            </a:extLst>
          </p:cNvPr>
          <p:cNvSpPr txBox="1"/>
          <p:nvPr/>
        </p:nvSpPr>
        <p:spPr>
          <a:xfrm>
            <a:off x="983432" y="2289066"/>
            <a:ext cx="10045116" cy="707886"/>
          </a:xfrm>
          <a:prstGeom prst="rect">
            <a:avLst/>
          </a:prstGeom>
          <a:noFill/>
        </p:spPr>
        <p:txBody>
          <a:bodyPr wrap="square" rtlCol="0">
            <a:spAutoFit/>
          </a:bodyPr>
          <a:lstStyle/>
          <a:p>
            <a:pPr marL="342900" indent="-342900">
              <a:buFont typeface="Wingdings" pitchFamily="2" charset="2"/>
              <a:buChar char="Ø"/>
            </a:pPr>
            <a:r>
              <a:rPr lang="fr-FR" sz="2000" b="1" dirty="0"/>
              <a:t>Les tarifs de l’énergie se sont stabilisés en 2024 à un niveau élevé après une très forte augmentation en 2022 et 2023. </a:t>
            </a:r>
            <a:r>
              <a:rPr lang="fr-FR" sz="2000" dirty="0"/>
              <a:t>En 2024, 25% des charges à caractère général.</a:t>
            </a:r>
          </a:p>
        </p:txBody>
      </p:sp>
      <p:graphicFrame>
        <p:nvGraphicFramePr>
          <p:cNvPr id="10" name="Tableau 9">
            <a:extLst>
              <a:ext uri="{FF2B5EF4-FFF2-40B4-BE49-F238E27FC236}">
                <a16:creationId xmlns:a16="http://schemas.microsoft.com/office/drawing/2014/main" id="{17D34DD9-6E55-3B1A-5C02-1A9F0F2BEAD0}"/>
              </a:ext>
            </a:extLst>
          </p:cNvPr>
          <p:cNvGraphicFramePr>
            <a:graphicFrameLocks noGrp="1"/>
          </p:cNvGraphicFramePr>
          <p:nvPr>
            <p:extLst>
              <p:ext uri="{D42A27DB-BD31-4B8C-83A1-F6EECF244321}">
                <p14:modId xmlns:p14="http://schemas.microsoft.com/office/powerpoint/2010/main" val="2055000313"/>
              </p:ext>
            </p:extLst>
          </p:nvPr>
        </p:nvGraphicFramePr>
        <p:xfrm>
          <a:off x="1239964" y="3140968"/>
          <a:ext cx="8384428" cy="1483360"/>
        </p:xfrm>
        <a:graphic>
          <a:graphicData uri="http://schemas.openxmlformats.org/drawingml/2006/table">
            <a:tbl>
              <a:tblPr firstRow="1" bandRow="1">
                <a:tableStyleId>{5C22544A-7EE6-4342-B048-85BDC9FD1C3A}</a:tableStyleId>
              </a:tblPr>
              <a:tblGrid>
                <a:gridCol w="2405966">
                  <a:extLst>
                    <a:ext uri="{9D8B030D-6E8A-4147-A177-3AD203B41FA5}">
                      <a16:colId xmlns:a16="http://schemas.microsoft.com/office/drawing/2014/main" val="1309851081"/>
                    </a:ext>
                  </a:extLst>
                </a:gridCol>
                <a:gridCol w="947805">
                  <a:extLst>
                    <a:ext uri="{9D8B030D-6E8A-4147-A177-3AD203B41FA5}">
                      <a16:colId xmlns:a16="http://schemas.microsoft.com/office/drawing/2014/main" val="3792511252"/>
                    </a:ext>
                  </a:extLst>
                </a:gridCol>
                <a:gridCol w="945936">
                  <a:extLst>
                    <a:ext uri="{9D8B030D-6E8A-4147-A177-3AD203B41FA5}">
                      <a16:colId xmlns:a16="http://schemas.microsoft.com/office/drawing/2014/main" val="810013270"/>
                    </a:ext>
                  </a:extLst>
                </a:gridCol>
                <a:gridCol w="1003265">
                  <a:extLst>
                    <a:ext uri="{9D8B030D-6E8A-4147-A177-3AD203B41FA5}">
                      <a16:colId xmlns:a16="http://schemas.microsoft.com/office/drawing/2014/main" val="212562287"/>
                    </a:ext>
                  </a:extLst>
                </a:gridCol>
                <a:gridCol w="993225">
                  <a:extLst>
                    <a:ext uri="{9D8B030D-6E8A-4147-A177-3AD203B41FA5}">
                      <a16:colId xmlns:a16="http://schemas.microsoft.com/office/drawing/2014/main" val="3014255272"/>
                    </a:ext>
                  </a:extLst>
                </a:gridCol>
                <a:gridCol w="941643">
                  <a:extLst>
                    <a:ext uri="{9D8B030D-6E8A-4147-A177-3AD203B41FA5}">
                      <a16:colId xmlns:a16="http://schemas.microsoft.com/office/drawing/2014/main" val="4144227978"/>
                    </a:ext>
                  </a:extLst>
                </a:gridCol>
                <a:gridCol w="1146588">
                  <a:extLst>
                    <a:ext uri="{9D8B030D-6E8A-4147-A177-3AD203B41FA5}">
                      <a16:colId xmlns:a16="http://schemas.microsoft.com/office/drawing/2014/main" val="2016165951"/>
                    </a:ext>
                  </a:extLst>
                </a:gridCol>
              </a:tblGrid>
              <a:tr h="370840">
                <a:tc>
                  <a:txBody>
                    <a:bodyPr/>
                    <a:lstStyle/>
                    <a:p>
                      <a:r>
                        <a:rPr lang="fr-FR" dirty="0"/>
                        <a:t>GAZ (en €)</a:t>
                      </a:r>
                    </a:p>
                  </a:txBody>
                  <a:tcPr>
                    <a:solidFill>
                      <a:srgbClr val="C00000"/>
                    </a:solidFill>
                  </a:tcPr>
                </a:tc>
                <a:tc>
                  <a:txBody>
                    <a:bodyPr/>
                    <a:lstStyle/>
                    <a:p>
                      <a:pPr algn="ctr"/>
                      <a:r>
                        <a:rPr lang="fr-FR" dirty="0"/>
                        <a:t>2021</a:t>
                      </a:r>
                    </a:p>
                  </a:txBody>
                  <a:tcPr>
                    <a:solidFill>
                      <a:srgbClr val="C00000"/>
                    </a:solidFill>
                  </a:tcPr>
                </a:tc>
                <a:tc>
                  <a:txBody>
                    <a:bodyPr/>
                    <a:lstStyle/>
                    <a:p>
                      <a:pPr algn="ctr"/>
                      <a:r>
                        <a:rPr lang="fr-FR" dirty="0"/>
                        <a:t>2022</a:t>
                      </a:r>
                    </a:p>
                  </a:txBody>
                  <a:tcPr>
                    <a:solidFill>
                      <a:srgbClr val="C00000"/>
                    </a:solidFill>
                  </a:tcPr>
                </a:tc>
                <a:tc>
                  <a:txBody>
                    <a:bodyPr/>
                    <a:lstStyle/>
                    <a:p>
                      <a:pPr algn="ctr"/>
                      <a:r>
                        <a:rPr lang="fr-FR" dirty="0"/>
                        <a:t>2023</a:t>
                      </a:r>
                    </a:p>
                  </a:txBody>
                  <a:tcPr>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err="1"/>
                        <a:t>Prév</a:t>
                      </a:r>
                      <a:r>
                        <a:rPr lang="fr-FR" dirty="0"/>
                        <a:t>. 24</a:t>
                      </a:r>
                    </a:p>
                  </a:txBody>
                  <a:tcPr>
                    <a:solidFill>
                      <a:srgbClr val="C00000"/>
                    </a:solidFill>
                  </a:tcPr>
                </a:tc>
                <a:tc>
                  <a:txBody>
                    <a:bodyPr/>
                    <a:lstStyle/>
                    <a:p>
                      <a:pPr algn="ctr"/>
                      <a:r>
                        <a:rPr lang="fr-FR" dirty="0" err="1"/>
                        <a:t>Prév</a:t>
                      </a:r>
                      <a:r>
                        <a:rPr lang="fr-FR" dirty="0"/>
                        <a:t>. 25</a:t>
                      </a:r>
                    </a:p>
                  </a:txBody>
                  <a:tcPr>
                    <a:solidFill>
                      <a:srgbClr val="C00000"/>
                    </a:solidFill>
                  </a:tcPr>
                </a:tc>
                <a:tc>
                  <a:txBody>
                    <a:bodyPr/>
                    <a:lstStyle/>
                    <a:p>
                      <a:pPr algn="ctr"/>
                      <a:r>
                        <a:rPr lang="fr-FR" dirty="0"/>
                        <a:t>Variation</a:t>
                      </a:r>
                    </a:p>
                  </a:txBody>
                  <a:tcPr>
                    <a:solidFill>
                      <a:srgbClr val="C00000"/>
                    </a:solidFill>
                  </a:tcPr>
                </a:tc>
                <a:extLst>
                  <a:ext uri="{0D108BD9-81ED-4DB2-BD59-A6C34878D82A}">
                    <a16:rowId xmlns:a16="http://schemas.microsoft.com/office/drawing/2014/main" val="144491477"/>
                  </a:ext>
                </a:extLst>
              </a:tr>
              <a:tr h="370840">
                <a:tc>
                  <a:txBody>
                    <a:bodyPr/>
                    <a:lstStyle/>
                    <a:p>
                      <a:r>
                        <a:rPr lang="fr-FR" dirty="0"/>
                        <a:t>Consommation (MWh)</a:t>
                      </a:r>
                    </a:p>
                  </a:txBody>
                  <a:tcPr/>
                </a:tc>
                <a:tc>
                  <a:txBody>
                    <a:bodyPr/>
                    <a:lstStyle/>
                    <a:p>
                      <a:pPr algn="ctr"/>
                      <a:r>
                        <a:rPr lang="fr-FR" dirty="0"/>
                        <a:t>    3 034</a:t>
                      </a:r>
                    </a:p>
                  </a:txBody>
                  <a:tcPr/>
                </a:tc>
                <a:tc>
                  <a:txBody>
                    <a:bodyPr/>
                    <a:lstStyle/>
                    <a:p>
                      <a:pPr algn="ctr"/>
                      <a:r>
                        <a:rPr lang="fr-FR" dirty="0"/>
                        <a:t>2 258</a:t>
                      </a:r>
                    </a:p>
                  </a:txBody>
                  <a:tcPr/>
                </a:tc>
                <a:tc>
                  <a:txBody>
                    <a:bodyPr/>
                    <a:lstStyle/>
                    <a:p>
                      <a:pPr algn="ctr"/>
                      <a:r>
                        <a:rPr lang="fr-FR" dirty="0"/>
                        <a:t>2 362</a:t>
                      </a:r>
                    </a:p>
                  </a:txBody>
                  <a:tcPr/>
                </a:tc>
                <a:tc>
                  <a:txBody>
                    <a:bodyPr/>
                    <a:lstStyle/>
                    <a:p>
                      <a:pPr algn="ctr"/>
                      <a:r>
                        <a:rPr lang="fr-FR" dirty="0"/>
                        <a:t>2 500</a:t>
                      </a:r>
                    </a:p>
                  </a:txBody>
                  <a:tcPr/>
                </a:tc>
                <a:tc>
                  <a:txBody>
                    <a:bodyPr/>
                    <a:lstStyle/>
                    <a:p>
                      <a:pPr algn="ctr"/>
                      <a:r>
                        <a:rPr lang="fr-FR" dirty="0"/>
                        <a:t>2 306</a:t>
                      </a:r>
                    </a:p>
                  </a:txBody>
                  <a:tcPr/>
                </a:tc>
                <a:tc>
                  <a:txBody>
                    <a:bodyPr/>
                    <a:lstStyle/>
                    <a:p>
                      <a:pPr algn="ctr"/>
                      <a:r>
                        <a:rPr lang="fr-FR" b="1" dirty="0">
                          <a:solidFill>
                            <a:srgbClr val="00B050"/>
                          </a:solidFill>
                        </a:rPr>
                        <a:t>- 7,7 %</a:t>
                      </a:r>
                    </a:p>
                  </a:txBody>
                  <a:tcPr/>
                </a:tc>
                <a:extLst>
                  <a:ext uri="{0D108BD9-81ED-4DB2-BD59-A6C34878D82A}">
                    <a16:rowId xmlns:a16="http://schemas.microsoft.com/office/drawing/2014/main" val="323804318"/>
                  </a:ext>
                </a:extLst>
              </a:tr>
              <a:tr h="370840">
                <a:tc>
                  <a:txBody>
                    <a:bodyPr/>
                    <a:lstStyle/>
                    <a:p>
                      <a:r>
                        <a:rPr lang="fr-FR" dirty="0"/>
                        <a:t>Dépenses TTC</a:t>
                      </a:r>
                    </a:p>
                  </a:txBody>
                  <a:tcPr/>
                </a:tc>
                <a:tc>
                  <a:txBody>
                    <a:bodyPr/>
                    <a:lstStyle/>
                    <a:p>
                      <a:pPr algn="ctr"/>
                      <a:r>
                        <a:rPr lang="fr-FR" dirty="0"/>
                        <a:t>154 751</a:t>
                      </a:r>
                    </a:p>
                  </a:txBody>
                  <a:tcPr/>
                </a:tc>
                <a:tc>
                  <a:txBody>
                    <a:bodyPr/>
                    <a:lstStyle/>
                    <a:p>
                      <a:pPr algn="ctr"/>
                      <a:r>
                        <a:rPr lang="fr-FR" dirty="0"/>
                        <a:t>228 103</a:t>
                      </a:r>
                    </a:p>
                  </a:txBody>
                  <a:tcPr/>
                </a:tc>
                <a:tc>
                  <a:txBody>
                    <a:bodyPr/>
                    <a:lstStyle/>
                    <a:p>
                      <a:pPr algn="ctr"/>
                      <a:r>
                        <a:rPr lang="fr-FR" dirty="0"/>
                        <a:t>385 000</a:t>
                      </a:r>
                    </a:p>
                  </a:txBody>
                  <a:tcPr/>
                </a:tc>
                <a:tc>
                  <a:txBody>
                    <a:bodyPr/>
                    <a:lstStyle/>
                    <a:p>
                      <a:pPr algn="ctr"/>
                      <a:r>
                        <a:rPr lang="fr-FR" dirty="0"/>
                        <a:t>450 000</a:t>
                      </a:r>
                    </a:p>
                  </a:txBody>
                  <a:tcPr/>
                </a:tc>
                <a:tc>
                  <a:txBody>
                    <a:bodyPr/>
                    <a:lstStyle/>
                    <a:p>
                      <a:pPr algn="ctr"/>
                      <a:r>
                        <a:rPr lang="fr-FR" dirty="0"/>
                        <a:t>415 100</a:t>
                      </a:r>
                    </a:p>
                  </a:txBody>
                  <a:tcPr/>
                </a:tc>
                <a:tc>
                  <a:txBody>
                    <a:bodyPr/>
                    <a:lstStyle/>
                    <a:p>
                      <a:pPr algn="ctr"/>
                      <a:r>
                        <a:rPr lang="fr-FR" b="1" dirty="0">
                          <a:solidFill>
                            <a:srgbClr val="00B050"/>
                          </a:solidFill>
                        </a:rPr>
                        <a:t>- 7,7%</a:t>
                      </a:r>
                    </a:p>
                  </a:txBody>
                  <a:tcPr/>
                </a:tc>
                <a:extLst>
                  <a:ext uri="{0D108BD9-81ED-4DB2-BD59-A6C34878D82A}">
                    <a16:rowId xmlns:a16="http://schemas.microsoft.com/office/drawing/2014/main" val="2599591153"/>
                  </a:ext>
                </a:extLst>
              </a:tr>
              <a:tr h="370840">
                <a:tc>
                  <a:txBody>
                    <a:bodyPr/>
                    <a:lstStyle/>
                    <a:p>
                      <a:r>
                        <a:rPr lang="fr-FR" dirty="0"/>
                        <a:t>Prix du MWh</a:t>
                      </a:r>
                    </a:p>
                  </a:txBody>
                  <a:tcPr/>
                </a:tc>
                <a:tc>
                  <a:txBody>
                    <a:bodyPr/>
                    <a:lstStyle/>
                    <a:p>
                      <a:pPr algn="ctr"/>
                      <a:r>
                        <a:rPr lang="fr-FR" dirty="0"/>
                        <a:t>51</a:t>
                      </a:r>
                    </a:p>
                  </a:txBody>
                  <a:tcPr/>
                </a:tc>
                <a:tc>
                  <a:txBody>
                    <a:bodyPr/>
                    <a:lstStyle/>
                    <a:p>
                      <a:pPr algn="ctr"/>
                      <a:r>
                        <a:rPr lang="fr-FR" dirty="0"/>
                        <a:t>101</a:t>
                      </a:r>
                    </a:p>
                  </a:txBody>
                  <a:tcPr/>
                </a:tc>
                <a:tc>
                  <a:txBody>
                    <a:bodyPr/>
                    <a:lstStyle/>
                    <a:p>
                      <a:pPr algn="ctr"/>
                      <a:r>
                        <a:rPr lang="fr-FR" dirty="0"/>
                        <a:t>163</a:t>
                      </a:r>
                    </a:p>
                  </a:txBody>
                  <a:tcPr/>
                </a:tc>
                <a:tc>
                  <a:txBody>
                    <a:bodyPr/>
                    <a:lstStyle/>
                    <a:p>
                      <a:pPr algn="ctr"/>
                      <a:r>
                        <a:rPr lang="fr-FR" dirty="0"/>
                        <a:t>180</a:t>
                      </a:r>
                    </a:p>
                  </a:txBody>
                  <a:tcPr/>
                </a:tc>
                <a:tc>
                  <a:txBody>
                    <a:bodyPr/>
                    <a:lstStyle/>
                    <a:p>
                      <a:pPr algn="ctr"/>
                      <a:r>
                        <a:rPr lang="fr-FR" dirty="0"/>
                        <a:t>180</a:t>
                      </a:r>
                    </a:p>
                  </a:txBody>
                  <a:tcPr/>
                </a:tc>
                <a:tc>
                  <a:txBody>
                    <a:bodyPr/>
                    <a:lstStyle/>
                    <a:p>
                      <a:pPr algn="ctr"/>
                      <a:r>
                        <a:rPr lang="fr-FR" dirty="0"/>
                        <a:t>-</a:t>
                      </a:r>
                    </a:p>
                  </a:txBody>
                  <a:tcPr/>
                </a:tc>
                <a:extLst>
                  <a:ext uri="{0D108BD9-81ED-4DB2-BD59-A6C34878D82A}">
                    <a16:rowId xmlns:a16="http://schemas.microsoft.com/office/drawing/2014/main" val="593611468"/>
                  </a:ext>
                </a:extLst>
              </a:tr>
            </a:tbl>
          </a:graphicData>
        </a:graphic>
      </p:graphicFrame>
      <p:graphicFrame>
        <p:nvGraphicFramePr>
          <p:cNvPr id="15" name="Tableau 14">
            <a:extLst>
              <a:ext uri="{FF2B5EF4-FFF2-40B4-BE49-F238E27FC236}">
                <a16:creationId xmlns:a16="http://schemas.microsoft.com/office/drawing/2014/main" id="{2CBBA6A4-281B-4467-E2A9-7F2BEA991F18}"/>
              </a:ext>
            </a:extLst>
          </p:cNvPr>
          <p:cNvGraphicFramePr>
            <a:graphicFrameLocks noGrp="1"/>
          </p:cNvGraphicFramePr>
          <p:nvPr>
            <p:extLst>
              <p:ext uri="{D42A27DB-BD31-4B8C-83A1-F6EECF244321}">
                <p14:modId xmlns:p14="http://schemas.microsoft.com/office/powerpoint/2010/main" val="1578518569"/>
              </p:ext>
            </p:extLst>
          </p:nvPr>
        </p:nvGraphicFramePr>
        <p:xfrm>
          <a:off x="1199456" y="4825960"/>
          <a:ext cx="8384428" cy="1483360"/>
        </p:xfrm>
        <a:graphic>
          <a:graphicData uri="http://schemas.openxmlformats.org/drawingml/2006/table">
            <a:tbl>
              <a:tblPr firstRow="1" bandRow="1">
                <a:tableStyleId>{5C22544A-7EE6-4342-B048-85BDC9FD1C3A}</a:tableStyleId>
              </a:tblPr>
              <a:tblGrid>
                <a:gridCol w="2405966">
                  <a:extLst>
                    <a:ext uri="{9D8B030D-6E8A-4147-A177-3AD203B41FA5}">
                      <a16:colId xmlns:a16="http://schemas.microsoft.com/office/drawing/2014/main" val="1309851081"/>
                    </a:ext>
                  </a:extLst>
                </a:gridCol>
                <a:gridCol w="947805">
                  <a:extLst>
                    <a:ext uri="{9D8B030D-6E8A-4147-A177-3AD203B41FA5}">
                      <a16:colId xmlns:a16="http://schemas.microsoft.com/office/drawing/2014/main" val="3792511252"/>
                    </a:ext>
                  </a:extLst>
                </a:gridCol>
                <a:gridCol w="945936">
                  <a:extLst>
                    <a:ext uri="{9D8B030D-6E8A-4147-A177-3AD203B41FA5}">
                      <a16:colId xmlns:a16="http://schemas.microsoft.com/office/drawing/2014/main" val="810013270"/>
                    </a:ext>
                  </a:extLst>
                </a:gridCol>
                <a:gridCol w="1003265">
                  <a:extLst>
                    <a:ext uri="{9D8B030D-6E8A-4147-A177-3AD203B41FA5}">
                      <a16:colId xmlns:a16="http://schemas.microsoft.com/office/drawing/2014/main" val="212562287"/>
                    </a:ext>
                  </a:extLst>
                </a:gridCol>
                <a:gridCol w="993225">
                  <a:extLst>
                    <a:ext uri="{9D8B030D-6E8A-4147-A177-3AD203B41FA5}">
                      <a16:colId xmlns:a16="http://schemas.microsoft.com/office/drawing/2014/main" val="3014255272"/>
                    </a:ext>
                  </a:extLst>
                </a:gridCol>
                <a:gridCol w="941643">
                  <a:extLst>
                    <a:ext uri="{9D8B030D-6E8A-4147-A177-3AD203B41FA5}">
                      <a16:colId xmlns:a16="http://schemas.microsoft.com/office/drawing/2014/main" val="4144227978"/>
                    </a:ext>
                  </a:extLst>
                </a:gridCol>
                <a:gridCol w="1146588">
                  <a:extLst>
                    <a:ext uri="{9D8B030D-6E8A-4147-A177-3AD203B41FA5}">
                      <a16:colId xmlns:a16="http://schemas.microsoft.com/office/drawing/2014/main" val="2016165951"/>
                    </a:ext>
                  </a:extLst>
                </a:gridCol>
              </a:tblGrid>
              <a:tr h="370840">
                <a:tc>
                  <a:txBody>
                    <a:bodyPr/>
                    <a:lstStyle/>
                    <a:p>
                      <a:r>
                        <a:rPr lang="fr-FR" dirty="0"/>
                        <a:t>ÉLECTRICITÉ (en €)</a:t>
                      </a:r>
                    </a:p>
                  </a:txBody>
                  <a:tcPr>
                    <a:solidFill>
                      <a:srgbClr val="C00000"/>
                    </a:solidFill>
                  </a:tcPr>
                </a:tc>
                <a:tc>
                  <a:txBody>
                    <a:bodyPr/>
                    <a:lstStyle/>
                    <a:p>
                      <a:pPr algn="ctr"/>
                      <a:r>
                        <a:rPr lang="fr-FR" dirty="0"/>
                        <a:t>2021</a:t>
                      </a:r>
                    </a:p>
                  </a:txBody>
                  <a:tcPr>
                    <a:solidFill>
                      <a:srgbClr val="C00000"/>
                    </a:solidFill>
                  </a:tcPr>
                </a:tc>
                <a:tc>
                  <a:txBody>
                    <a:bodyPr/>
                    <a:lstStyle/>
                    <a:p>
                      <a:pPr algn="ctr"/>
                      <a:r>
                        <a:rPr lang="fr-FR" dirty="0"/>
                        <a:t>2022</a:t>
                      </a:r>
                    </a:p>
                  </a:txBody>
                  <a:tcPr>
                    <a:solidFill>
                      <a:srgbClr val="C00000"/>
                    </a:solidFill>
                  </a:tcPr>
                </a:tc>
                <a:tc>
                  <a:txBody>
                    <a:bodyPr/>
                    <a:lstStyle/>
                    <a:p>
                      <a:pPr algn="ctr"/>
                      <a:r>
                        <a:rPr lang="fr-FR" dirty="0"/>
                        <a:t>2023</a:t>
                      </a:r>
                    </a:p>
                  </a:txBody>
                  <a:tcPr>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err="1"/>
                        <a:t>Prév</a:t>
                      </a:r>
                      <a:r>
                        <a:rPr lang="fr-FR" dirty="0"/>
                        <a:t>. 24</a:t>
                      </a:r>
                    </a:p>
                  </a:txBody>
                  <a:tcPr>
                    <a:solidFill>
                      <a:srgbClr val="C00000"/>
                    </a:solidFill>
                  </a:tcPr>
                </a:tc>
                <a:tc>
                  <a:txBody>
                    <a:bodyPr/>
                    <a:lstStyle/>
                    <a:p>
                      <a:pPr algn="ctr"/>
                      <a:r>
                        <a:rPr lang="fr-FR" dirty="0" err="1"/>
                        <a:t>Prév</a:t>
                      </a:r>
                      <a:r>
                        <a:rPr lang="fr-FR" dirty="0"/>
                        <a:t>. 25</a:t>
                      </a:r>
                    </a:p>
                  </a:txBody>
                  <a:tcPr>
                    <a:solidFill>
                      <a:srgbClr val="C00000"/>
                    </a:solidFill>
                  </a:tcPr>
                </a:tc>
                <a:tc>
                  <a:txBody>
                    <a:bodyPr/>
                    <a:lstStyle/>
                    <a:p>
                      <a:pPr algn="ctr"/>
                      <a:r>
                        <a:rPr lang="fr-FR" dirty="0"/>
                        <a:t>Variation</a:t>
                      </a:r>
                    </a:p>
                  </a:txBody>
                  <a:tcPr>
                    <a:solidFill>
                      <a:srgbClr val="C00000"/>
                    </a:solidFill>
                  </a:tcPr>
                </a:tc>
                <a:extLst>
                  <a:ext uri="{0D108BD9-81ED-4DB2-BD59-A6C34878D82A}">
                    <a16:rowId xmlns:a16="http://schemas.microsoft.com/office/drawing/2014/main" val="144491477"/>
                  </a:ext>
                </a:extLst>
              </a:tr>
              <a:tr h="370840">
                <a:tc>
                  <a:txBody>
                    <a:bodyPr/>
                    <a:lstStyle/>
                    <a:p>
                      <a:r>
                        <a:rPr lang="fr-FR" dirty="0"/>
                        <a:t>Consommation (MWh)</a:t>
                      </a:r>
                    </a:p>
                  </a:txBody>
                  <a:tcPr/>
                </a:tc>
                <a:tc>
                  <a:txBody>
                    <a:bodyPr/>
                    <a:lstStyle/>
                    <a:p>
                      <a:pPr algn="ctr"/>
                      <a:r>
                        <a:rPr lang="fr-FR" dirty="0"/>
                        <a:t>    1 891</a:t>
                      </a:r>
                    </a:p>
                  </a:txBody>
                  <a:tcPr/>
                </a:tc>
                <a:tc>
                  <a:txBody>
                    <a:bodyPr/>
                    <a:lstStyle/>
                    <a:p>
                      <a:pPr algn="ctr"/>
                      <a:r>
                        <a:rPr lang="fr-FR" dirty="0"/>
                        <a:t>1 523</a:t>
                      </a:r>
                    </a:p>
                  </a:txBody>
                  <a:tcPr/>
                </a:tc>
                <a:tc>
                  <a:txBody>
                    <a:bodyPr/>
                    <a:lstStyle/>
                    <a:p>
                      <a:pPr algn="ctr"/>
                      <a:r>
                        <a:rPr lang="fr-FR" dirty="0"/>
                        <a:t>1 324</a:t>
                      </a:r>
                    </a:p>
                  </a:txBody>
                  <a:tcPr/>
                </a:tc>
                <a:tc>
                  <a:txBody>
                    <a:bodyPr/>
                    <a:lstStyle/>
                    <a:p>
                      <a:pPr algn="ctr"/>
                      <a:r>
                        <a:rPr lang="fr-FR" dirty="0"/>
                        <a:t>1 489</a:t>
                      </a:r>
                    </a:p>
                  </a:txBody>
                  <a:tcPr/>
                </a:tc>
                <a:tc>
                  <a:txBody>
                    <a:bodyPr/>
                    <a:lstStyle/>
                    <a:p>
                      <a:pPr algn="ctr"/>
                      <a:r>
                        <a:rPr lang="fr-FR" dirty="0"/>
                        <a:t>1 358</a:t>
                      </a:r>
                    </a:p>
                  </a:txBody>
                  <a:tcPr/>
                </a:tc>
                <a:tc>
                  <a:txBody>
                    <a:bodyPr/>
                    <a:lstStyle/>
                    <a:p>
                      <a:pPr algn="ctr"/>
                      <a:r>
                        <a:rPr lang="fr-FR" b="1" dirty="0">
                          <a:solidFill>
                            <a:srgbClr val="00B050"/>
                          </a:solidFill>
                        </a:rPr>
                        <a:t>- 8,8 %</a:t>
                      </a:r>
                    </a:p>
                  </a:txBody>
                  <a:tcPr/>
                </a:tc>
                <a:extLst>
                  <a:ext uri="{0D108BD9-81ED-4DB2-BD59-A6C34878D82A}">
                    <a16:rowId xmlns:a16="http://schemas.microsoft.com/office/drawing/2014/main" val="323804318"/>
                  </a:ext>
                </a:extLst>
              </a:tr>
              <a:tr h="370840">
                <a:tc>
                  <a:txBody>
                    <a:bodyPr/>
                    <a:lstStyle/>
                    <a:p>
                      <a:r>
                        <a:rPr lang="fr-FR" dirty="0"/>
                        <a:t>Dépenses TTC</a:t>
                      </a:r>
                    </a:p>
                  </a:txBody>
                  <a:tcPr/>
                </a:tc>
                <a:tc>
                  <a:txBody>
                    <a:bodyPr/>
                    <a:lstStyle/>
                    <a:p>
                      <a:pPr algn="ctr"/>
                      <a:r>
                        <a:rPr lang="fr-FR" dirty="0"/>
                        <a:t>287 396</a:t>
                      </a:r>
                    </a:p>
                  </a:txBody>
                  <a:tcPr/>
                </a:tc>
                <a:tc>
                  <a:txBody>
                    <a:bodyPr/>
                    <a:lstStyle/>
                    <a:p>
                      <a:pPr algn="ctr"/>
                      <a:r>
                        <a:rPr lang="fr-FR" dirty="0"/>
                        <a:t>278 792 </a:t>
                      </a:r>
                    </a:p>
                  </a:txBody>
                  <a:tcPr/>
                </a:tc>
                <a:tc>
                  <a:txBody>
                    <a:bodyPr/>
                    <a:lstStyle/>
                    <a:p>
                      <a:pPr algn="ctr"/>
                      <a:r>
                        <a:rPr lang="fr-FR" dirty="0"/>
                        <a:t>380 000</a:t>
                      </a:r>
                    </a:p>
                  </a:txBody>
                  <a:tcPr/>
                </a:tc>
                <a:tc>
                  <a:txBody>
                    <a:bodyPr/>
                    <a:lstStyle/>
                    <a:p>
                      <a:pPr algn="ctr"/>
                      <a:r>
                        <a:rPr lang="fr-FR" dirty="0"/>
                        <a:t>446 700</a:t>
                      </a:r>
                    </a:p>
                  </a:txBody>
                  <a:tcPr/>
                </a:tc>
                <a:tc>
                  <a:txBody>
                    <a:bodyPr/>
                    <a:lstStyle/>
                    <a:p>
                      <a:pPr algn="ctr"/>
                      <a:r>
                        <a:rPr lang="fr-FR" dirty="0"/>
                        <a:t>407 300</a:t>
                      </a:r>
                    </a:p>
                  </a:txBody>
                  <a:tcPr/>
                </a:tc>
                <a:tc>
                  <a:txBody>
                    <a:bodyPr/>
                    <a:lstStyle/>
                    <a:p>
                      <a:pPr algn="ctr"/>
                      <a:r>
                        <a:rPr lang="fr-FR" b="1" dirty="0">
                          <a:solidFill>
                            <a:srgbClr val="00B050"/>
                          </a:solidFill>
                        </a:rPr>
                        <a:t>- 8,8 %</a:t>
                      </a:r>
                    </a:p>
                  </a:txBody>
                  <a:tcPr/>
                </a:tc>
                <a:extLst>
                  <a:ext uri="{0D108BD9-81ED-4DB2-BD59-A6C34878D82A}">
                    <a16:rowId xmlns:a16="http://schemas.microsoft.com/office/drawing/2014/main" val="2599591153"/>
                  </a:ext>
                </a:extLst>
              </a:tr>
              <a:tr h="370840">
                <a:tc>
                  <a:txBody>
                    <a:bodyPr/>
                    <a:lstStyle/>
                    <a:p>
                      <a:r>
                        <a:rPr lang="fr-FR" dirty="0"/>
                        <a:t>Prix du MWh</a:t>
                      </a:r>
                    </a:p>
                  </a:txBody>
                  <a:tcPr/>
                </a:tc>
                <a:tc>
                  <a:txBody>
                    <a:bodyPr/>
                    <a:lstStyle/>
                    <a:p>
                      <a:pPr algn="ctr"/>
                      <a:r>
                        <a:rPr lang="fr-FR" dirty="0"/>
                        <a:t>152</a:t>
                      </a:r>
                    </a:p>
                  </a:txBody>
                  <a:tcPr/>
                </a:tc>
                <a:tc>
                  <a:txBody>
                    <a:bodyPr/>
                    <a:lstStyle/>
                    <a:p>
                      <a:pPr algn="ctr"/>
                      <a:r>
                        <a:rPr lang="fr-FR" dirty="0"/>
                        <a:t>183</a:t>
                      </a:r>
                    </a:p>
                  </a:txBody>
                  <a:tcPr/>
                </a:tc>
                <a:tc>
                  <a:txBody>
                    <a:bodyPr/>
                    <a:lstStyle/>
                    <a:p>
                      <a:pPr algn="ctr"/>
                      <a:r>
                        <a:rPr lang="fr-FR" dirty="0"/>
                        <a:t>287</a:t>
                      </a:r>
                    </a:p>
                  </a:txBody>
                  <a:tcPr/>
                </a:tc>
                <a:tc>
                  <a:txBody>
                    <a:bodyPr/>
                    <a:lstStyle/>
                    <a:p>
                      <a:pPr algn="ctr"/>
                      <a:r>
                        <a:rPr lang="fr-FR" dirty="0"/>
                        <a:t>300</a:t>
                      </a:r>
                    </a:p>
                  </a:txBody>
                  <a:tcPr/>
                </a:tc>
                <a:tc>
                  <a:txBody>
                    <a:bodyPr/>
                    <a:lstStyle/>
                    <a:p>
                      <a:pPr algn="ctr"/>
                      <a:r>
                        <a:rPr lang="fr-FR" dirty="0"/>
                        <a:t>300</a:t>
                      </a:r>
                    </a:p>
                  </a:txBody>
                  <a:tcPr/>
                </a:tc>
                <a:tc>
                  <a:txBody>
                    <a:bodyPr/>
                    <a:lstStyle/>
                    <a:p>
                      <a:pPr algn="ctr"/>
                      <a:r>
                        <a:rPr lang="fr-FR" dirty="0"/>
                        <a:t>-</a:t>
                      </a:r>
                    </a:p>
                  </a:txBody>
                  <a:tcPr/>
                </a:tc>
                <a:extLst>
                  <a:ext uri="{0D108BD9-81ED-4DB2-BD59-A6C34878D82A}">
                    <a16:rowId xmlns:a16="http://schemas.microsoft.com/office/drawing/2014/main" val="593611468"/>
                  </a:ext>
                </a:extLst>
              </a:tr>
            </a:tbl>
          </a:graphicData>
        </a:graphic>
      </p:graphicFrame>
    </p:spTree>
    <p:extLst>
      <p:ext uri="{BB962C8B-B14F-4D97-AF65-F5344CB8AC3E}">
        <p14:creationId xmlns:p14="http://schemas.microsoft.com/office/powerpoint/2010/main" val="3854323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9536" y="116633"/>
            <a:ext cx="576064" cy="831611"/>
          </a:xfrm>
          <a:prstGeom prst="rect">
            <a:avLst/>
          </a:prstGeom>
        </p:spPr>
      </p:pic>
      <p:pic>
        <p:nvPicPr>
          <p:cNvPr id="9" name="Imag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96400" y="115788"/>
            <a:ext cx="576064" cy="831611"/>
          </a:xfrm>
          <a:prstGeom prst="rect">
            <a:avLst/>
          </a:prstGeom>
        </p:spPr>
      </p:pic>
      <p:pic>
        <p:nvPicPr>
          <p:cNvPr id="10" name="Imag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9753" y="203742"/>
            <a:ext cx="5172494" cy="655701"/>
          </a:xfrm>
          <a:prstGeom prst="rect">
            <a:avLst/>
          </a:prstGeom>
        </p:spPr>
      </p:pic>
      <p:pic>
        <p:nvPicPr>
          <p:cNvPr id="11" name="Image 10">
            <a:extLst>
              <a:ext uri="{FF2B5EF4-FFF2-40B4-BE49-F238E27FC236}">
                <a16:creationId xmlns:a16="http://schemas.microsoft.com/office/drawing/2014/main" id="{00D48531-1178-45D2-AFCC-DE1EF6C5C14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680" y="-27384"/>
            <a:ext cx="12192000" cy="1025574"/>
          </a:xfrm>
          <a:prstGeom prst="rect">
            <a:avLst/>
          </a:prstGeom>
        </p:spPr>
      </p:pic>
      <p:pic>
        <p:nvPicPr>
          <p:cNvPr id="14" name="Image 13">
            <a:extLst>
              <a:ext uri="{FF2B5EF4-FFF2-40B4-BE49-F238E27FC236}">
                <a16:creationId xmlns:a16="http://schemas.microsoft.com/office/drawing/2014/main" id="{489EAB21-6B67-48C7-A5C0-50CA929EACE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436" y="6654257"/>
            <a:ext cx="12192000" cy="203743"/>
          </a:xfrm>
          <a:prstGeom prst="rect">
            <a:avLst/>
          </a:prstGeom>
        </p:spPr>
      </p:pic>
      <p:sp>
        <p:nvSpPr>
          <p:cNvPr id="5" name="ZoneTexte 4">
            <a:extLst>
              <a:ext uri="{FF2B5EF4-FFF2-40B4-BE49-F238E27FC236}">
                <a16:creationId xmlns:a16="http://schemas.microsoft.com/office/drawing/2014/main" id="{BA183D17-DC29-74A6-F83F-14EE48DBD953}"/>
              </a:ext>
            </a:extLst>
          </p:cNvPr>
          <p:cNvSpPr txBox="1"/>
          <p:nvPr/>
        </p:nvSpPr>
        <p:spPr>
          <a:xfrm>
            <a:off x="875420" y="4462917"/>
            <a:ext cx="8676964" cy="1846403"/>
          </a:xfrm>
          <a:prstGeom prst="rect">
            <a:avLst/>
          </a:prstGeom>
          <a:noFill/>
        </p:spPr>
        <p:txBody>
          <a:bodyPr wrap="square" rtlCol="0">
            <a:spAutoFit/>
          </a:bodyPr>
          <a:lstStyle/>
          <a:p>
            <a:r>
              <a:rPr lang="fr-FR" sz="2000" b="1" dirty="0"/>
              <a:t>Une hausse prévisionnelle en 2025 de 8,5 %</a:t>
            </a:r>
          </a:p>
          <a:p>
            <a:endParaRPr lang="fr-FR" sz="800" b="1" dirty="0"/>
          </a:p>
          <a:p>
            <a:pPr marL="800100" lvl="1" indent="-342900" algn="just">
              <a:lnSpc>
                <a:spcPct val="115000"/>
              </a:lnSpc>
              <a:spcBef>
                <a:spcPts val="600"/>
              </a:spcBef>
              <a:spcAft>
                <a:spcPts val="200"/>
              </a:spcAft>
              <a:buFont typeface="Wingdings" pitchFamily="2" charset="2"/>
              <a:buChar char="Ø"/>
            </a:pPr>
            <a:r>
              <a:rPr lang="fr-FR" sz="2000" kern="1200" dirty="0">
                <a:effectLst/>
                <a:latin typeface="Calibri" panose="020F0502020204030204" pitchFamily="34" charset="0"/>
                <a:ea typeface="Times New Roman" panose="02020603050405020304" pitchFamily="18" charset="0"/>
                <a:cs typeface="Calibri" panose="020F0502020204030204" pitchFamily="34" charset="0"/>
              </a:rPr>
              <a:t>Estimation basée sur les postes budgétés nécessaires au service public,</a:t>
            </a:r>
          </a:p>
          <a:p>
            <a:pPr marL="800100" lvl="1" indent="-342900" algn="just">
              <a:lnSpc>
                <a:spcPct val="115000"/>
              </a:lnSpc>
              <a:spcBef>
                <a:spcPts val="600"/>
              </a:spcBef>
              <a:spcAft>
                <a:spcPts val="200"/>
              </a:spcAft>
              <a:buFont typeface="Wingdings" pitchFamily="2" charset="2"/>
              <a:buChar char="Ø"/>
            </a:pPr>
            <a:r>
              <a:rPr lang="fr-FR" sz="2000" kern="1200" dirty="0">
                <a:effectLst/>
                <a:latin typeface="Calibri" panose="020F0502020204030204" pitchFamily="34" charset="0"/>
                <a:ea typeface="Times New Roman" panose="02020603050405020304" pitchFamily="18" charset="0"/>
                <a:cs typeface="Calibri" panose="020F0502020204030204" pitchFamily="34" charset="0"/>
              </a:rPr>
              <a:t>L’augmentation prévisible du SMIC</a:t>
            </a:r>
            <a:r>
              <a:rPr lang="fr-FR" sz="2000" dirty="0">
                <a:latin typeface="Calibri" panose="020F0502020204030204" pitchFamily="34" charset="0"/>
                <a:ea typeface="Times New Roman" panose="02020603050405020304" pitchFamily="18" charset="0"/>
                <a:cs typeface="Calibri" panose="020F0502020204030204" pitchFamily="34" charset="0"/>
              </a:rPr>
              <a: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5000"/>
              </a:lnSpc>
              <a:spcBef>
                <a:spcPts val="600"/>
              </a:spcBef>
              <a:spcAft>
                <a:spcPts val="200"/>
              </a:spcAft>
              <a:buFont typeface="Wingdings" pitchFamily="2" charset="2"/>
              <a:buChar char="Ø"/>
            </a:pPr>
            <a:r>
              <a:rPr lang="fr-FR" sz="2000" kern="1200" dirty="0">
                <a:effectLst/>
                <a:latin typeface="Calibri" panose="020F0502020204030204" pitchFamily="34" charset="0"/>
                <a:ea typeface="Times New Roman" panose="02020603050405020304" pitchFamily="18" charset="0"/>
                <a:cs typeface="Calibri" panose="020F0502020204030204" pitchFamily="34" charset="0"/>
              </a:rPr>
              <a:t>L’augmentation possible de 3% des cotisations à la CNRACL : 72 000 €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5" name="Tableau 14">
            <a:extLst>
              <a:ext uri="{FF2B5EF4-FFF2-40B4-BE49-F238E27FC236}">
                <a16:creationId xmlns:a16="http://schemas.microsoft.com/office/drawing/2014/main" id="{DFF63D31-F582-5E86-47B6-FAB0E4FF48D4}"/>
              </a:ext>
            </a:extLst>
          </p:cNvPr>
          <p:cNvGraphicFramePr>
            <a:graphicFrameLocks noGrp="1"/>
          </p:cNvGraphicFramePr>
          <p:nvPr>
            <p:extLst>
              <p:ext uri="{D42A27DB-BD31-4B8C-83A1-F6EECF244321}">
                <p14:modId xmlns:p14="http://schemas.microsoft.com/office/powerpoint/2010/main" val="1647330821"/>
              </p:ext>
            </p:extLst>
          </p:nvPr>
        </p:nvGraphicFramePr>
        <p:xfrm>
          <a:off x="976043" y="1412776"/>
          <a:ext cx="10052505" cy="873913"/>
        </p:xfrm>
        <a:graphic>
          <a:graphicData uri="http://schemas.openxmlformats.org/drawingml/2006/table">
            <a:tbl>
              <a:tblPr firstRow="1" bandRow="1">
                <a:tableStyleId>{5C22544A-7EE6-4342-B048-85BDC9FD1C3A}</a:tableStyleId>
              </a:tblPr>
              <a:tblGrid>
                <a:gridCol w="3514996">
                  <a:extLst>
                    <a:ext uri="{9D8B030D-6E8A-4147-A177-3AD203B41FA5}">
                      <a16:colId xmlns:a16="http://schemas.microsoft.com/office/drawing/2014/main" val="4069840863"/>
                    </a:ext>
                  </a:extLst>
                </a:gridCol>
                <a:gridCol w="1712973">
                  <a:extLst>
                    <a:ext uri="{9D8B030D-6E8A-4147-A177-3AD203B41FA5}">
                      <a16:colId xmlns:a16="http://schemas.microsoft.com/office/drawing/2014/main" val="1427837275"/>
                    </a:ext>
                  </a:extLst>
                </a:gridCol>
                <a:gridCol w="1584176">
                  <a:extLst>
                    <a:ext uri="{9D8B030D-6E8A-4147-A177-3AD203B41FA5}">
                      <a16:colId xmlns:a16="http://schemas.microsoft.com/office/drawing/2014/main" val="838017373"/>
                    </a:ext>
                  </a:extLst>
                </a:gridCol>
                <a:gridCol w="864096">
                  <a:extLst>
                    <a:ext uri="{9D8B030D-6E8A-4147-A177-3AD203B41FA5}">
                      <a16:colId xmlns:a16="http://schemas.microsoft.com/office/drawing/2014/main" val="949379050"/>
                    </a:ext>
                  </a:extLst>
                </a:gridCol>
                <a:gridCol w="1584176">
                  <a:extLst>
                    <a:ext uri="{9D8B030D-6E8A-4147-A177-3AD203B41FA5}">
                      <a16:colId xmlns:a16="http://schemas.microsoft.com/office/drawing/2014/main" val="2680829451"/>
                    </a:ext>
                  </a:extLst>
                </a:gridCol>
                <a:gridCol w="792088">
                  <a:extLst>
                    <a:ext uri="{9D8B030D-6E8A-4147-A177-3AD203B41FA5}">
                      <a16:colId xmlns:a16="http://schemas.microsoft.com/office/drawing/2014/main" val="1343305152"/>
                    </a:ext>
                  </a:extLst>
                </a:gridCol>
              </a:tblGrid>
              <a:tr h="382949">
                <a:tc>
                  <a:txBody>
                    <a:bodyPr/>
                    <a:lstStyle/>
                    <a:p>
                      <a:r>
                        <a:rPr lang="fr-FR" dirty="0"/>
                        <a:t>Montants en K€</a:t>
                      </a:r>
                    </a:p>
                  </a:txBody>
                  <a:tcPr/>
                </a:tc>
                <a:tc>
                  <a:txBody>
                    <a:bodyPr/>
                    <a:lstStyle/>
                    <a:p>
                      <a:pPr algn="ctr"/>
                      <a:r>
                        <a:rPr lang="fr-FR" dirty="0"/>
                        <a:t>RÉALISÉ 2023</a:t>
                      </a:r>
                    </a:p>
                  </a:txBody>
                  <a:tcPr/>
                </a:tc>
                <a:tc>
                  <a:txBody>
                    <a:bodyPr/>
                    <a:lstStyle/>
                    <a:p>
                      <a:pPr algn="ctr"/>
                      <a:r>
                        <a:rPr lang="fr-FR" dirty="0"/>
                        <a:t>RÉALISÉ 2024</a:t>
                      </a:r>
                    </a:p>
                  </a:txBody>
                  <a:tcPr/>
                </a:tc>
                <a:tc>
                  <a:txBody>
                    <a:bodyPr/>
                    <a:lstStyle/>
                    <a:p>
                      <a:pPr algn="ctr"/>
                      <a:r>
                        <a:rPr lang="fr-FR" dirty="0">
                          <a:solidFill>
                            <a:schemeClr val="bg1"/>
                          </a:solidFill>
                        </a:rPr>
                        <a:t>%</a:t>
                      </a:r>
                    </a:p>
                  </a:txBody>
                  <a:tcPr/>
                </a:tc>
                <a:tc>
                  <a:txBody>
                    <a:bodyPr/>
                    <a:lstStyle/>
                    <a:p>
                      <a:pPr algn="ctr"/>
                      <a:r>
                        <a:rPr lang="fr-FR" dirty="0" err="1">
                          <a:solidFill>
                            <a:srgbClr val="FFFF00"/>
                          </a:solidFill>
                        </a:rPr>
                        <a:t>Prév</a:t>
                      </a:r>
                      <a:r>
                        <a:rPr lang="fr-FR" dirty="0">
                          <a:solidFill>
                            <a:srgbClr val="FFFF00"/>
                          </a:solidFill>
                        </a:rPr>
                        <a:t>. 2025</a:t>
                      </a:r>
                    </a:p>
                  </a:txBody>
                  <a:tcPr/>
                </a:tc>
                <a:tc>
                  <a:txBody>
                    <a:bodyPr/>
                    <a:lstStyle/>
                    <a:p>
                      <a:pPr algn="ctr"/>
                      <a:r>
                        <a:rPr lang="fr-FR" dirty="0">
                          <a:solidFill>
                            <a:srgbClr val="FFFF00"/>
                          </a:solidFill>
                        </a:rPr>
                        <a:t>%</a:t>
                      </a:r>
                    </a:p>
                  </a:txBody>
                  <a:tcPr/>
                </a:tc>
                <a:extLst>
                  <a:ext uri="{0D108BD9-81ED-4DB2-BD59-A6C34878D82A}">
                    <a16:rowId xmlns:a16="http://schemas.microsoft.com/office/drawing/2014/main" val="1568314540"/>
                  </a:ext>
                </a:extLst>
              </a:tr>
              <a:tr h="490964">
                <a:tc>
                  <a:txBody>
                    <a:bodyPr/>
                    <a:lstStyle/>
                    <a:p>
                      <a:endParaRPr lang="fr-FR" dirty="0"/>
                    </a:p>
                  </a:txBody>
                  <a:tcPr/>
                </a:tc>
                <a:tc>
                  <a:txBody>
                    <a:bodyPr/>
                    <a:lstStyle/>
                    <a:p>
                      <a:pPr algn="ct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2230242394"/>
                  </a:ext>
                </a:extLst>
              </a:tr>
            </a:tbl>
          </a:graphicData>
        </a:graphic>
      </p:graphicFrame>
      <p:sp>
        <p:nvSpPr>
          <p:cNvPr id="16" name="ZoneTexte 15">
            <a:extLst>
              <a:ext uri="{FF2B5EF4-FFF2-40B4-BE49-F238E27FC236}">
                <a16:creationId xmlns:a16="http://schemas.microsoft.com/office/drawing/2014/main" id="{A4482AC1-E137-642B-E7E5-454317DB85A6}"/>
              </a:ext>
            </a:extLst>
          </p:cNvPr>
          <p:cNvSpPr txBox="1"/>
          <p:nvPr/>
        </p:nvSpPr>
        <p:spPr>
          <a:xfrm>
            <a:off x="983432" y="1844824"/>
            <a:ext cx="11089232" cy="400110"/>
          </a:xfrm>
          <a:prstGeom prst="rect">
            <a:avLst/>
          </a:prstGeom>
          <a:noFill/>
        </p:spPr>
        <p:txBody>
          <a:bodyPr wrap="square" rtlCol="0">
            <a:spAutoFit/>
          </a:bodyPr>
          <a:lstStyle/>
          <a:p>
            <a:pPr>
              <a:tabLst>
                <a:tab pos="3989388" algn="l"/>
                <a:tab pos="4130675" algn="l"/>
                <a:tab pos="5681663" algn="l"/>
                <a:tab pos="6837363" algn="l"/>
                <a:tab pos="8080375" algn="l"/>
                <a:tab pos="9236075" algn="l"/>
              </a:tabLst>
            </a:pPr>
            <a:r>
              <a:rPr lang="fr-FR" sz="2000" dirty="0"/>
              <a:t>012 – Charges de personnel	</a:t>
            </a:r>
            <a:r>
              <a:rPr lang="fr-FR" sz="2000" dirty="0">
                <a:solidFill>
                  <a:srgbClr val="7030A0"/>
                </a:solidFill>
              </a:rPr>
              <a:t>5 888	5 734	</a:t>
            </a:r>
            <a:r>
              <a:rPr lang="fr-FR" sz="2000" dirty="0">
                <a:solidFill>
                  <a:srgbClr val="00B050"/>
                </a:solidFill>
              </a:rPr>
              <a:t>- 2,6%</a:t>
            </a:r>
            <a:r>
              <a:rPr lang="fr-FR" sz="2000" dirty="0"/>
              <a:t>	 </a:t>
            </a:r>
            <a:r>
              <a:rPr lang="fr-FR" sz="2000" b="1" dirty="0"/>
              <a:t>6 225	</a:t>
            </a:r>
            <a:r>
              <a:rPr lang="fr-FR" sz="2000" b="1" dirty="0">
                <a:solidFill>
                  <a:srgbClr val="FF0000"/>
                </a:solidFill>
              </a:rPr>
              <a:t>+ 8,5%</a:t>
            </a:r>
          </a:p>
        </p:txBody>
      </p:sp>
      <p:graphicFrame>
        <p:nvGraphicFramePr>
          <p:cNvPr id="2" name="Tableau 1">
            <a:extLst>
              <a:ext uri="{FF2B5EF4-FFF2-40B4-BE49-F238E27FC236}">
                <a16:creationId xmlns:a16="http://schemas.microsoft.com/office/drawing/2014/main" id="{F3DFE9B1-4359-626D-BDB6-12C4FA29287E}"/>
              </a:ext>
            </a:extLst>
          </p:cNvPr>
          <p:cNvGraphicFramePr>
            <a:graphicFrameLocks noGrp="1"/>
          </p:cNvGraphicFramePr>
          <p:nvPr>
            <p:extLst>
              <p:ext uri="{D42A27DB-BD31-4B8C-83A1-F6EECF244321}">
                <p14:modId xmlns:p14="http://schemas.microsoft.com/office/powerpoint/2010/main" val="3010550599"/>
              </p:ext>
            </p:extLst>
          </p:nvPr>
        </p:nvGraphicFramePr>
        <p:xfrm>
          <a:off x="7248128" y="2636912"/>
          <a:ext cx="2880320" cy="1854200"/>
        </p:xfrm>
        <a:graphic>
          <a:graphicData uri="http://schemas.openxmlformats.org/drawingml/2006/table">
            <a:tbl>
              <a:tblPr firstRow="1" bandRow="1">
                <a:tableStyleId>{5C22544A-7EE6-4342-B048-85BDC9FD1C3A}</a:tableStyleId>
              </a:tblPr>
              <a:tblGrid>
                <a:gridCol w="896100">
                  <a:extLst>
                    <a:ext uri="{9D8B030D-6E8A-4147-A177-3AD203B41FA5}">
                      <a16:colId xmlns:a16="http://schemas.microsoft.com/office/drawing/2014/main" val="1994479039"/>
                    </a:ext>
                  </a:extLst>
                </a:gridCol>
                <a:gridCol w="1984220">
                  <a:extLst>
                    <a:ext uri="{9D8B030D-6E8A-4147-A177-3AD203B41FA5}">
                      <a16:colId xmlns:a16="http://schemas.microsoft.com/office/drawing/2014/main" val="141204576"/>
                    </a:ext>
                  </a:extLst>
                </a:gridCol>
              </a:tblGrid>
              <a:tr h="370840">
                <a:tc>
                  <a:txBody>
                    <a:bodyPr/>
                    <a:lstStyle/>
                    <a:p>
                      <a:pPr algn="ctr"/>
                      <a:r>
                        <a:rPr lang="fr-FR" dirty="0"/>
                        <a:t>ANNÉE</a:t>
                      </a:r>
                    </a:p>
                  </a:txBody>
                  <a:tcPr/>
                </a:tc>
                <a:tc>
                  <a:txBody>
                    <a:bodyPr/>
                    <a:lstStyle/>
                    <a:p>
                      <a:pPr algn="ctr"/>
                      <a:r>
                        <a:rPr lang="fr-FR" dirty="0"/>
                        <a:t>LES EFFECTIFS</a:t>
                      </a:r>
                    </a:p>
                  </a:txBody>
                  <a:tcPr/>
                </a:tc>
                <a:extLst>
                  <a:ext uri="{0D108BD9-81ED-4DB2-BD59-A6C34878D82A}">
                    <a16:rowId xmlns:a16="http://schemas.microsoft.com/office/drawing/2014/main" val="664045109"/>
                  </a:ext>
                </a:extLst>
              </a:tr>
              <a:tr h="370840">
                <a:tc>
                  <a:txBody>
                    <a:bodyPr/>
                    <a:lstStyle/>
                    <a:p>
                      <a:pPr algn="ctr"/>
                      <a:r>
                        <a:rPr lang="fr-FR" dirty="0"/>
                        <a:t>2021</a:t>
                      </a:r>
                    </a:p>
                  </a:txBody>
                  <a:tcPr/>
                </a:tc>
                <a:tc>
                  <a:txBody>
                    <a:bodyPr/>
                    <a:lstStyle/>
                    <a:p>
                      <a:pPr algn="ctr"/>
                      <a:r>
                        <a:rPr lang="fr-FR" dirty="0"/>
                        <a:t>118</a:t>
                      </a:r>
                    </a:p>
                  </a:txBody>
                  <a:tcPr/>
                </a:tc>
                <a:extLst>
                  <a:ext uri="{0D108BD9-81ED-4DB2-BD59-A6C34878D82A}">
                    <a16:rowId xmlns:a16="http://schemas.microsoft.com/office/drawing/2014/main" val="2163488214"/>
                  </a:ext>
                </a:extLst>
              </a:tr>
              <a:tr h="370840">
                <a:tc>
                  <a:txBody>
                    <a:bodyPr/>
                    <a:lstStyle/>
                    <a:p>
                      <a:pPr algn="ctr"/>
                      <a:r>
                        <a:rPr lang="fr-FR" dirty="0"/>
                        <a:t>2022</a:t>
                      </a:r>
                    </a:p>
                  </a:txBody>
                  <a:tcPr/>
                </a:tc>
                <a:tc>
                  <a:txBody>
                    <a:bodyPr/>
                    <a:lstStyle/>
                    <a:p>
                      <a:pPr algn="ctr"/>
                      <a:r>
                        <a:rPr lang="fr-FR" dirty="0"/>
                        <a:t>114</a:t>
                      </a:r>
                    </a:p>
                  </a:txBody>
                  <a:tcPr/>
                </a:tc>
                <a:extLst>
                  <a:ext uri="{0D108BD9-81ED-4DB2-BD59-A6C34878D82A}">
                    <a16:rowId xmlns:a16="http://schemas.microsoft.com/office/drawing/2014/main" val="175167375"/>
                  </a:ext>
                </a:extLst>
              </a:tr>
              <a:tr h="370840">
                <a:tc>
                  <a:txBody>
                    <a:bodyPr/>
                    <a:lstStyle/>
                    <a:p>
                      <a:pPr algn="ctr"/>
                      <a:r>
                        <a:rPr lang="fr-FR" dirty="0"/>
                        <a:t>2023</a:t>
                      </a:r>
                    </a:p>
                  </a:txBody>
                  <a:tcPr/>
                </a:tc>
                <a:tc>
                  <a:txBody>
                    <a:bodyPr/>
                    <a:lstStyle/>
                    <a:p>
                      <a:pPr algn="ctr"/>
                      <a:r>
                        <a:rPr lang="fr-FR" dirty="0"/>
                        <a:t>111</a:t>
                      </a:r>
                    </a:p>
                  </a:txBody>
                  <a:tcPr/>
                </a:tc>
                <a:extLst>
                  <a:ext uri="{0D108BD9-81ED-4DB2-BD59-A6C34878D82A}">
                    <a16:rowId xmlns:a16="http://schemas.microsoft.com/office/drawing/2014/main" val="3805277334"/>
                  </a:ext>
                </a:extLst>
              </a:tr>
              <a:tr h="370840">
                <a:tc>
                  <a:txBody>
                    <a:bodyPr/>
                    <a:lstStyle/>
                    <a:p>
                      <a:pPr algn="ctr"/>
                      <a:r>
                        <a:rPr lang="fr-FR" dirty="0"/>
                        <a:t>2024</a:t>
                      </a:r>
                    </a:p>
                  </a:txBody>
                  <a:tcPr>
                    <a:solidFill>
                      <a:schemeClr val="accent6">
                        <a:lumMod val="60000"/>
                        <a:lumOff val="40000"/>
                      </a:schemeClr>
                    </a:solidFill>
                  </a:tcPr>
                </a:tc>
                <a:tc>
                  <a:txBody>
                    <a:bodyPr/>
                    <a:lstStyle/>
                    <a:p>
                      <a:pPr algn="ctr"/>
                      <a:r>
                        <a:rPr lang="fr-FR" dirty="0"/>
                        <a:t>109</a:t>
                      </a:r>
                    </a:p>
                  </a:txBody>
                  <a:tcPr>
                    <a:solidFill>
                      <a:schemeClr val="accent6">
                        <a:lumMod val="60000"/>
                        <a:lumOff val="40000"/>
                      </a:schemeClr>
                    </a:solidFill>
                  </a:tcPr>
                </a:tc>
                <a:extLst>
                  <a:ext uri="{0D108BD9-81ED-4DB2-BD59-A6C34878D82A}">
                    <a16:rowId xmlns:a16="http://schemas.microsoft.com/office/drawing/2014/main" val="3921922655"/>
                  </a:ext>
                </a:extLst>
              </a:tr>
            </a:tbl>
          </a:graphicData>
        </a:graphic>
      </p:graphicFrame>
      <p:sp>
        <p:nvSpPr>
          <p:cNvPr id="3" name="AutoShape 3">
            <a:extLst>
              <a:ext uri="{FF2B5EF4-FFF2-40B4-BE49-F238E27FC236}">
                <a16:creationId xmlns:a16="http://schemas.microsoft.com/office/drawing/2014/main" id="{E29B620D-B47D-6F46-F695-F774C1A8DE73}"/>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Les Dépenses de Fonctionnement</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pic>
        <p:nvPicPr>
          <p:cNvPr id="4" name="Image 3">
            <a:extLst>
              <a:ext uri="{FF2B5EF4-FFF2-40B4-BE49-F238E27FC236}">
                <a16:creationId xmlns:a16="http://schemas.microsoft.com/office/drawing/2014/main" id="{77689451-BB7D-5D81-8D33-C36D8264FC2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sp>
        <p:nvSpPr>
          <p:cNvPr id="7" name="Rectangle 6">
            <a:extLst>
              <a:ext uri="{FF2B5EF4-FFF2-40B4-BE49-F238E27FC236}">
                <a16:creationId xmlns:a16="http://schemas.microsoft.com/office/drawing/2014/main" id="{0A31D683-A017-D156-78A0-5FD24949B39A}"/>
              </a:ext>
            </a:extLst>
          </p:cNvPr>
          <p:cNvSpPr/>
          <p:nvPr/>
        </p:nvSpPr>
        <p:spPr>
          <a:xfrm>
            <a:off x="1559496" y="2996952"/>
            <a:ext cx="4536504" cy="873912"/>
          </a:xfrm>
          <a:prstGeom prst="rect">
            <a:avLst/>
          </a:prstGeom>
          <a:solidFill>
            <a:schemeClr val="accent5">
              <a:lumMod val="40000"/>
              <a:lumOff val="6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2000" b="1" dirty="0">
                <a:solidFill>
                  <a:schemeClr val="tx1"/>
                </a:solidFill>
              </a:rPr>
              <a:t>39% des dépenses de fonctionnement </a:t>
            </a:r>
          </a:p>
          <a:p>
            <a:r>
              <a:rPr lang="fr-FR" sz="2000" b="1" dirty="0">
                <a:solidFill>
                  <a:schemeClr val="tx1"/>
                </a:solidFill>
              </a:rPr>
              <a:t>	(hors opérations d’ordre)</a:t>
            </a:r>
          </a:p>
        </p:txBody>
      </p:sp>
    </p:spTree>
    <p:extLst>
      <p:ext uri="{BB962C8B-B14F-4D97-AF65-F5344CB8AC3E}">
        <p14:creationId xmlns:p14="http://schemas.microsoft.com/office/powerpoint/2010/main" val="3686198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9536" y="116633"/>
            <a:ext cx="576064" cy="831611"/>
          </a:xfrm>
          <a:prstGeom prst="rect">
            <a:avLst/>
          </a:prstGeom>
        </p:spPr>
      </p:pic>
      <p:pic>
        <p:nvPicPr>
          <p:cNvPr id="9" name="Imag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96400" y="115788"/>
            <a:ext cx="576064" cy="831611"/>
          </a:xfrm>
          <a:prstGeom prst="rect">
            <a:avLst/>
          </a:prstGeom>
        </p:spPr>
      </p:pic>
      <p:pic>
        <p:nvPicPr>
          <p:cNvPr id="10" name="Imag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9753" y="203742"/>
            <a:ext cx="5172494" cy="655701"/>
          </a:xfrm>
          <a:prstGeom prst="rect">
            <a:avLst/>
          </a:prstGeom>
        </p:spPr>
      </p:pic>
      <p:pic>
        <p:nvPicPr>
          <p:cNvPr id="11" name="Image 10">
            <a:extLst>
              <a:ext uri="{FF2B5EF4-FFF2-40B4-BE49-F238E27FC236}">
                <a16:creationId xmlns:a16="http://schemas.microsoft.com/office/drawing/2014/main" id="{00D48531-1178-45D2-AFCC-DE1EF6C5C14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680" y="-27384"/>
            <a:ext cx="12192000" cy="1025574"/>
          </a:xfrm>
          <a:prstGeom prst="rect">
            <a:avLst/>
          </a:prstGeom>
        </p:spPr>
      </p:pic>
      <p:pic>
        <p:nvPicPr>
          <p:cNvPr id="14" name="Image 13">
            <a:extLst>
              <a:ext uri="{FF2B5EF4-FFF2-40B4-BE49-F238E27FC236}">
                <a16:creationId xmlns:a16="http://schemas.microsoft.com/office/drawing/2014/main" id="{489EAB21-6B67-48C7-A5C0-50CA929EACE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436" y="6654257"/>
            <a:ext cx="12192000" cy="203743"/>
          </a:xfrm>
          <a:prstGeom prst="rect">
            <a:avLst/>
          </a:prstGeom>
        </p:spPr>
      </p:pic>
      <p:pic>
        <p:nvPicPr>
          <p:cNvPr id="13" name="Image 12">
            <a:extLst>
              <a:ext uri="{FF2B5EF4-FFF2-40B4-BE49-F238E27FC236}">
                <a16:creationId xmlns:a16="http://schemas.microsoft.com/office/drawing/2014/main" id="{BA1F51F5-2482-4F50-84D4-27698E3E523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123" y="-27384"/>
            <a:ext cx="1074325" cy="993751"/>
          </a:xfrm>
          <a:prstGeom prst="rect">
            <a:avLst/>
          </a:prstGeom>
        </p:spPr>
      </p:pic>
      <p:graphicFrame>
        <p:nvGraphicFramePr>
          <p:cNvPr id="2" name="Tableau 1">
            <a:extLst>
              <a:ext uri="{FF2B5EF4-FFF2-40B4-BE49-F238E27FC236}">
                <a16:creationId xmlns:a16="http://schemas.microsoft.com/office/drawing/2014/main" id="{6A1FAF1E-8C34-FA9B-28E5-B334D6BA7758}"/>
              </a:ext>
            </a:extLst>
          </p:cNvPr>
          <p:cNvGraphicFramePr>
            <a:graphicFrameLocks noGrp="1"/>
          </p:cNvGraphicFramePr>
          <p:nvPr>
            <p:extLst>
              <p:ext uri="{D42A27DB-BD31-4B8C-83A1-F6EECF244321}">
                <p14:modId xmlns:p14="http://schemas.microsoft.com/office/powerpoint/2010/main" val="445280571"/>
              </p:ext>
            </p:extLst>
          </p:nvPr>
        </p:nvGraphicFramePr>
        <p:xfrm>
          <a:off x="1019437" y="1268760"/>
          <a:ext cx="9980498" cy="873913"/>
        </p:xfrm>
        <a:graphic>
          <a:graphicData uri="http://schemas.openxmlformats.org/drawingml/2006/table">
            <a:tbl>
              <a:tblPr firstRow="1" bandRow="1">
                <a:tableStyleId>{5C22544A-7EE6-4342-B048-85BDC9FD1C3A}</a:tableStyleId>
              </a:tblPr>
              <a:tblGrid>
                <a:gridCol w="3489817">
                  <a:extLst>
                    <a:ext uri="{9D8B030D-6E8A-4147-A177-3AD203B41FA5}">
                      <a16:colId xmlns:a16="http://schemas.microsoft.com/office/drawing/2014/main" val="4069840863"/>
                    </a:ext>
                  </a:extLst>
                </a:gridCol>
                <a:gridCol w="1683359">
                  <a:extLst>
                    <a:ext uri="{9D8B030D-6E8A-4147-A177-3AD203B41FA5}">
                      <a16:colId xmlns:a16="http://schemas.microsoft.com/office/drawing/2014/main" val="1427837275"/>
                    </a:ext>
                  </a:extLst>
                </a:gridCol>
                <a:gridCol w="1638969">
                  <a:extLst>
                    <a:ext uri="{9D8B030D-6E8A-4147-A177-3AD203B41FA5}">
                      <a16:colId xmlns:a16="http://schemas.microsoft.com/office/drawing/2014/main" val="838017373"/>
                    </a:ext>
                  </a:extLst>
                </a:gridCol>
                <a:gridCol w="828092">
                  <a:extLst>
                    <a:ext uri="{9D8B030D-6E8A-4147-A177-3AD203B41FA5}">
                      <a16:colId xmlns:a16="http://schemas.microsoft.com/office/drawing/2014/main" val="949379050"/>
                    </a:ext>
                  </a:extLst>
                </a:gridCol>
                <a:gridCol w="1548172">
                  <a:extLst>
                    <a:ext uri="{9D8B030D-6E8A-4147-A177-3AD203B41FA5}">
                      <a16:colId xmlns:a16="http://schemas.microsoft.com/office/drawing/2014/main" val="2680829451"/>
                    </a:ext>
                  </a:extLst>
                </a:gridCol>
                <a:gridCol w="792089">
                  <a:extLst>
                    <a:ext uri="{9D8B030D-6E8A-4147-A177-3AD203B41FA5}">
                      <a16:colId xmlns:a16="http://schemas.microsoft.com/office/drawing/2014/main" val="1343305152"/>
                    </a:ext>
                  </a:extLst>
                </a:gridCol>
              </a:tblGrid>
              <a:tr h="382949">
                <a:tc>
                  <a:txBody>
                    <a:bodyPr/>
                    <a:lstStyle/>
                    <a:p>
                      <a:r>
                        <a:rPr lang="fr-FR" dirty="0"/>
                        <a:t>Montants en K€</a:t>
                      </a:r>
                    </a:p>
                  </a:txBody>
                  <a:tcPr/>
                </a:tc>
                <a:tc>
                  <a:txBody>
                    <a:bodyPr/>
                    <a:lstStyle/>
                    <a:p>
                      <a:pPr algn="ctr"/>
                      <a:r>
                        <a:rPr lang="fr-FR" dirty="0"/>
                        <a:t>RÉALISÉ 2023</a:t>
                      </a:r>
                    </a:p>
                  </a:txBody>
                  <a:tcPr/>
                </a:tc>
                <a:tc>
                  <a:txBody>
                    <a:bodyPr/>
                    <a:lstStyle/>
                    <a:p>
                      <a:pPr algn="ctr"/>
                      <a:r>
                        <a:rPr lang="fr-FR" dirty="0"/>
                        <a:t>RÉALISÉ 2024</a:t>
                      </a:r>
                    </a:p>
                  </a:txBody>
                  <a:tcPr/>
                </a:tc>
                <a:tc>
                  <a:txBody>
                    <a:bodyPr/>
                    <a:lstStyle/>
                    <a:p>
                      <a:pPr algn="ctr"/>
                      <a:r>
                        <a:rPr lang="fr-FR" dirty="0">
                          <a:solidFill>
                            <a:schemeClr val="bg1"/>
                          </a:solidFill>
                        </a:rPr>
                        <a:t>%</a:t>
                      </a:r>
                    </a:p>
                  </a:txBody>
                  <a:tcPr/>
                </a:tc>
                <a:tc>
                  <a:txBody>
                    <a:bodyPr/>
                    <a:lstStyle/>
                    <a:p>
                      <a:pPr algn="ctr"/>
                      <a:r>
                        <a:rPr lang="fr-FR" dirty="0">
                          <a:solidFill>
                            <a:srgbClr val="FFFF00"/>
                          </a:solidFill>
                        </a:rPr>
                        <a:t>PRÉV. 2025</a:t>
                      </a:r>
                    </a:p>
                  </a:txBody>
                  <a:tcPr/>
                </a:tc>
                <a:tc>
                  <a:txBody>
                    <a:bodyPr/>
                    <a:lstStyle/>
                    <a:p>
                      <a:pPr algn="ctr"/>
                      <a:r>
                        <a:rPr lang="fr-FR" dirty="0">
                          <a:solidFill>
                            <a:srgbClr val="FFFF00"/>
                          </a:solidFill>
                        </a:rPr>
                        <a:t>%</a:t>
                      </a:r>
                    </a:p>
                  </a:txBody>
                  <a:tcPr/>
                </a:tc>
                <a:extLst>
                  <a:ext uri="{0D108BD9-81ED-4DB2-BD59-A6C34878D82A}">
                    <a16:rowId xmlns:a16="http://schemas.microsoft.com/office/drawing/2014/main" val="1568314540"/>
                  </a:ext>
                </a:extLst>
              </a:tr>
              <a:tr h="490964">
                <a:tc>
                  <a:txBody>
                    <a:bodyPr/>
                    <a:lstStyle/>
                    <a:p>
                      <a:endParaRPr lang="fr-FR" dirty="0"/>
                    </a:p>
                  </a:txBody>
                  <a:tcPr/>
                </a:tc>
                <a:tc>
                  <a:txBody>
                    <a:bodyPr/>
                    <a:lstStyle/>
                    <a:p>
                      <a:pPr algn="ctr"/>
                      <a:endParaRPr lang="fr-FR" dirty="0"/>
                    </a:p>
                  </a:txBody>
                  <a:tcPr/>
                </a:tc>
                <a:tc>
                  <a:txBody>
                    <a:bodyPr/>
                    <a:lstStyle/>
                    <a:p>
                      <a:endParaRPr lang="fr-FR" dirty="0"/>
                    </a:p>
                  </a:txBody>
                  <a:tcPr/>
                </a:tc>
                <a:tc>
                  <a:txBody>
                    <a:bodyPr/>
                    <a:lstStyle/>
                    <a:p>
                      <a:endParaRPr lang="fr-FR"/>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2230242394"/>
                  </a:ext>
                </a:extLst>
              </a:tr>
            </a:tbl>
          </a:graphicData>
        </a:graphic>
      </p:graphicFrame>
      <p:sp>
        <p:nvSpPr>
          <p:cNvPr id="15" name="ZoneTexte 14">
            <a:extLst>
              <a:ext uri="{FF2B5EF4-FFF2-40B4-BE49-F238E27FC236}">
                <a16:creationId xmlns:a16="http://schemas.microsoft.com/office/drawing/2014/main" id="{1C41E897-6E28-C822-2880-CCB42293EF7D}"/>
              </a:ext>
            </a:extLst>
          </p:cNvPr>
          <p:cNvSpPr txBox="1"/>
          <p:nvPr/>
        </p:nvSpPr>
        <p:spPr>
          <a:xfrm>
            <a:off x="1026826" y="1717173"/>
            <a:ext cx="10657184" cy="400110"/>
          </a:xfrm>
          <a:prstGeom prst="rect">
            <a:avLst/>
          </a:prstGeom>
          <a:noFill/>
        </p:spPr>
        <p:txBody>
          <a:bodyPr wrap="square" rtlCol="0">
            <a:spAutoFit/>
          </a:bodyPr>
          <a:lstStyle/>
          <a:p>
            <a:pPr>
              <a:tabLst>
                <a:tab pos="4130675" algn="l"/>
                <a:tab pos="5681663" algn="l"/>
                <a:tab pos="6926263" algn="l"/>
                <a:tab pos="8042275" algn="l"/>
                <a:tab pos="9145588" algn="l"/>
              </a:tabLst>
            </a:pPr>
            <a:r>
              <a:rPr lang="fr-FR" sz="2000" dirty="0"/>
              <a:t>65 – Autres charges de gestion	</a:t>
            </a:r>
            <a:r>
              <a:rPr lang="fr-FR" sz="2000" dirty="0">
                <a:solidFill>
                  <a:schemeClr val="tx2"/>
                </a:solidFill>
              </a:rPr>
              <a:t>2 333	2 231     	-4,4%	</a:t>
            </a:r>
            <a:r>
              <a:rPr lang="fr-FR" sz="2000" b="1" dirty="0"/>
              <a:t>2 439	</a:t>
            </a:r>
            <a:r>
              <a:rPr lang="fr-FR" sz="2000" b="1" dirty="0">
                <a:solidFill>
                  <a:srgbClr val="FF0000"/>
                </a:solidFill>
              </a:rPr>
              <a:t>+9,3%</a:t>
            </a:r>
          </a:p>
        </p:txBody>
      </p:sp>
      <p:sp>
        <p:nvSpPr>
          <p:cNvPr id="5" name="ZoneTexte 4">
            <a:extLst>
              <a:ext uri="{FF2B5EF4-FFF2-40B4-BE49-F238E27FC236}">
                <a16:creationId xmlns:a16="http://schemas.microsoft.com/office/drawing/2014/main" id="{BA183D17-DC29-74A6-F83F-14EE48DBD953}"/>
              </a:ext>
            </a:extLst>
          </p:cNvPr>
          <p:cNvSpPr txBox="1"/>
          <p:nvPr/>
        </p:nvSpPr>
        <p:spPr>
          <a:xfrm>
            <a:off x="1026826" y="2276872"/>
            <a:ext cx="10225136" cy="1938992"/>
          </a:xfrm>
          <a:prstGeom prst="rect">
            <a:avLst/>
          </a:prstGeom>
          <a:noFill/>
        </p:spPr>
        <p:txBody>
          <a:bodyPr wrap="square" rtlCol="0">
            <a:spAutoFit/>
          </a:bodyPr>
          <a:lstStyle/>
          <a:p>
            <a:r>
              <a:rPr lang="fr-FR" sz="2000" dirty="0"/>
              <a:t>Dont :</a:t>
            </a:r>
          </a:p>
          <a:p>
            <a:pPr marL="342900" indent="-342900">
              <a:buFont typeface="Wingdings" pitchFamily="2" charset="2"/>
              <a:buChar char="Ø"/>
            </a:pPr>
            <a:r>
              <a:rPr lang="fr-FR" sz="2000" dirty="0"/>
              <a:t>La subvention au CCAS ajustée : </a:t>
            </a:r>
            <a:r>
              <a:rPr lang="fr-FR" sz="2000" dirty="0">
                <a:solidFill>
                  <a:schemeClr val="accent5">
                    <a:lumMod val="75000"/>
                  </a:schemeClr>
                </a:solidFill>
              </a:rPr>
              <a:t>1 200 000 €,</a:t>
            </a:r>
          </a:p>
          <a:p>
            <a:pPr marL="342900" indent="-342900">
              <a:buFont typeface="Wingdings" pitchFamily="2" charset="2"/>
              <a:buChar char="Ø"/>
            </a:pPr>
            <a:r>
              <a:rPr lang="fr-FR" sz="2000" dirty="0"/>
              <a:t>Les subventions aux associations et la participation à l’école Jeanne d’Arc (OGEC) évaluées en fonction des besoins : </a:t>
            </a:r>
            <a:r>
              <a:rPr lang="fr-FR" sz="2000" dirty="0">
                <a:solidFill>
                  <a:srgbClr val="067F41"/>
                </a:solidFill>
              </a:rPr>
              <a:t>500 000 €</a:t>
            </a:r>
          </a:p>
          <a:p>
            <a:pPr marL="342900" indent="-342900">
              <a:buFont typeface="Wingdings" pitchFamily="2" charset="2"/>
              <a:buChar char="Ø"/>
            </a:pPr>
            <a:r>
              <a:rPr lang="fr-FR" sz="2000" dirty="0"/>
              <a:t>Le SDIS : </a:t>
            </a:r>
            <a:r>
              <a:rPr lang="fr-FR" sz="2000" dirty="0">
                <a:solidFill>
                  <a:srgbClr val="067F41"/>
                </a:solidFill>
              </a:rPr>
              <a:t>300 000 €</a:t>
            </a:r>
            <a:r>
              <a:rPr lang="fr-FR" sz="2000" dirty="0"/>
              <a:t> en 2025 : +4,1% </a:t>
            </a:r>
            <a:r>
              <a:rPr lang="fr-FR" sz="2000" dirty="0">
                <a:solidFill>
                  <a:schemeClr val="accent5">
                    <a:lumMod val="75000"/>
                  </a:schemeClr>
                </a:solidFill>
              </a:rPr>
              <a:t>(</a:t>
            </a:r>
            <a:r>
              <a:rPr lang="fr-FR" sz="2000" dirty="0"/>
              <a:t>288 030 € en 2024),</a:t>
            </a:r>
          </a:p>
          <a:p>
            <a:pPr marL="342900" indent="-342900">
              <a:buFont typeface="Wingdings" pitchFamily="2" charset="2"/>
              <a:buChar char="Ø"/>
            </a:pPr>
            <a:r>
              <a:rPr lang="fr-FR" sz="2000" dirty="0"/>
              <a:t>Filet de sécurité inflation perçu en 2024 à confirmer (278 554 €).</a:t>
            </a:r>
          </a:p>
        </p:txBody>
      </p:sp>
      <p:sp>
        <p:nvSpPr>
          <p:cNvPr id="16" name="ZoneTexte 15">
            <a:extLst>
              <a:ext uri="{FF2B5EF4-FFF2-40B4-BE49-F238E27FC236}">
                <a16:creationId xmlns:a16="http://schemas.microsoft.com/office/drawing/2014/main" id="{C71D4CC6-88FE-8F94-DBDD-CE13762C1DA1}"/>
              </a:ext>
            </a:extLst>
          </p:cNvPr>
          <p:cNvSpPr txBox="1"/>
          <p:nvPr/>
        </p:nvSpPr>
        <p:spPr>
          <a:xfrm>
            <a:off x="263352" y="5673442"/>
            <a:ext cx="11593288" cy="707886"/>
          </a:xfrm>
          <a:prstGeom prst="rect">
            <a:avLst/>
          </a:prstGeom>
          <a:noFill/>
        </p:spPr>
        <p:txBody>
          <a:bodyPr wrap="square" rtlCol="0">
            <a:spAutoFit/>
          </a:bodyPr>
          <a:lstStyle/>
          <a:p>
            <a:pPr marL="342900" indent="-342900">
              <a:buFont typeface="Wingdings" pitchFamily="2" charset="2"/>
              <a:buChar char="Ø"/>
            </a:pPr>
            <a:r>
              <a:rPr lang="fr-FR" sz="2000" dirty="0"/>
              <a:t>2024 : paiement de la totalité des pénalités de change lors du remboursement de l’emprunt DEXIA : 316 K€</a:t>
            </a:r>
          </a:p>
          <a:p>
            <a:pPr marL="342900" indent="-342900">
              <a:buFont typeface="Wingdings" pitchFamily="2" charset="2"/>
              <a:buChar char="Ø"/>
            </a:pPr>
            <a:r>
              <a:rPr lang="fr-FR" sz="2000" dirty="0"/>
              <a:t>2025 : baisse de 30% des charges financières par rapport à 2023.</a:t>
            </a:r>
          </a:p>
        </p:txBody>
      </p:sp>
      <p:graphicFrame>
        <p:nvGraphicFramePr>
          <p:cNvPr id="3" name="Tableau 2">
            <a:extLst>
              <a:ext uri="{FF2B5EF4-FFF2-40B4-BE49-F238E27FC236}">
                <a16:creationId xmlns:a16="http://schemas.microsoft.com/office/drawing/2014/main" id="{60E77917-2E0E-0479-AB9E-4B52E776CF46}"/>
              </a:ext>
            </a:extLst>
          </p:cNvPr>
          <p:cNvGraphicFramePr>
            <a:graphicFrameLocks noGrp="1"/>
          </p:cNvGraphicFramePr>
          <p:nvPr>
            <p:extLst>
              <p:ext uri="{D42A27DB-BD31-4B8C-83A1-F6EECF244321}">
                <p14:modId xmlns:p14="http://schemas.microsoft.com/office/powerpoint/2010/main" val="41703660"/>
              </p:ext>
            </p:extLst>
          </p:nvPr>
        </p:nvGraphicFramePr>
        <p:xfrm>
          <a:off x="1019437" y="4499303"/>
          <a:ext cx="9980498" cy="873913"/>
        </p:xfrm>
        <a:graphic>
          <a:graphicData uri="http://schemas.openxmlformats.org/drawingml/2006/table">
            <a:tbl>
              <a:tblPr firstRow="1" bandRow="1">
                <a:tableStyleId>{5C22544A-7EE6-4342-B048-85BDC9FD1C3A}</a:tableStyleId>
              </a:tblPr>
              <a:tblGrid>
                <a:gridCol w="3489817">
                  <a:extLst>
                    <a:ext uri="{9D8B030D-6E8A-4147-A177-3AD203B41FA5}">
                      <a16:colId xmlns:a16="http://schemas.microsoft.com/office/drawing/2014/main" val="4069840863"/>
                    </a:ext>
                  </a:extLst>
                </a:gridCol>
                <a:gridCol w="1683359">
                  <a:extLst>
                    <a:ext uri="{9D8B030D-6E8A-4147-A177-3AD203B41FA5}">
                      <a16:colId xmlns:a16="http://schemas.microsoft.com/office/drawing/2014/main" val="1427837275"/>
                    </a:ext>
                  </a:extLst>
                </a:gridCol>
                <a:gridCol w="1638969">
                  <a:extLst>
                    <a:ext uri="{9D8B030D-6E8A-4147-A177-3AD203B41FA5}">
                      <a16:colId xmlns:a16="http://schemas.microsoft.com/office/drawing/2014/main" val="838017373"/>
                    </a:ext>
                  </a:extLst>
                </a:gridCol>
                <a:gridCol w="756084">
                  <a:extLst>
                    <a:ext uri="{9D8B030D-6E8A-4147-A177-3AD203B41FA5}">
                      <a16:colId xmlns:a16="http://schemas.microsoft.com/office/drawing/2014/main" val="949379050"/>
                    </a:ext>
                  </a:extLst>
                </a:gridCol>
                <a:gridCol w="1620180">
                  <a:extLst>
                    <a:ext uri="{9D8B030D-6E8A-4147-A177-3AD203B41FA5}">
                      <a16:colId xmlns:a16="http://schemas.microsoft.com/office/drawing/2014/main" val="2680829451"/>
                    </a:ext>
                  </a:extLst>
                </a:gridCol>
                <a:gridCol w="792089">
                  <a:extLst>
                    <a:ext uri="{9D8B030D-6E8A-4147-A177-3AD203B41FA5}">
                      <a16:colId xmlns:a16="http://schemas.microsoft.com/office/drawing/2014/main" val="1343305152"/>
                    </a:ext>
                  </a:extLst>
                </a:gridCol>
              </a:tblGrid>
              <a:tr h="382949">
                <a:tc>
                  <a:txBody>
                    <a:bodyPr/>
                    <a:lstStyle/>
                    <a:p>
                      <a:r>
                        <a:rPr lang="fr-FR" dirty="0"/>
                        <a:t>Montants en K€</a:t>
                      </a:r>
                    </a:p>
                  </a:txBody>
                  <a:tcPr/>
                </a:tc>
                <a:tc>
                  <a:txBody>
                    <a:bodyPr/>
                    <a:lstStyle/>
                    <a:p>
                      <a:pPr algn="ctr"/>
                      <a:r>
                        <a:rPr lang="fr-FR" dirty="0"/>
                        <a:t>RÉALISÉ 2023</a:t>
                      </a:r>
                    </a:p>
                  </a:txBody>
                  <a:tcPr/>
                </a:tc>
                <a:tc>
                  <a:txBody>
                    <a:bodyPr/>
                    <a:lstStyle/>
                    <a:p>
                      <a:pPr algn="ctr"/>
                      <a:r>
                        <a:rPr lang="fr-FR" dirty="0"/>
                        <a:t>RÉALISÉ 2024</a:t>
                      </a:r>
                    </a:p>
                  </a:txBody>
                  <a:tcPr/>
                </a:tc>
                <a:tc>
                  <a:txBody>
                    <a:bodyPr/>
                    <a:lstStyle/>
                    <a:p>
                      <a:pPr algn="ctr"/>
                      <a:r>
                        <a:rPr lang="fr-FR" dirty="0">
                          <a:solidFill>
                            <a:schemeClr val="bg1"/>
                          </a:solidFill>
                        </a:rPr>
                        <a:t>%</a:t>
                      </a:r>
                    </a:p>
                  </a:txBody>
                  <a:tcPr/>
                </a:tc>
                <a:tc>
                  <a:txBody>
                    <a:bodyPr/>
                    <a:lstStyle/>
                    <a:p>
                      <a:pPr algn="ctr"/>
                      <a:r>
                        <a:rPr lang="fr-FR" dirty="0">
                          <a:solidFill>
                            <a:srgbClr val="FFFF00"/>
                          </a:solidFill>
                        </a:rPr>
                        <a:t>PRÉV. 2025</a:t>
                      </a:r>
                    </a:p>
                  </a:txBody>
                  <a:tcPr/>
                </a:tc>
                <a:tc>
                  <a:txBody>
                    <a:bodyPr/>
                    <a:lstStyle/>
                    <a:p>
                      <a:pPr algn="ctr"/>
                      <a:r>
                        <a:rPr lang="fr-FR" dirty="0">
                          <a:solidFill>
                            <a:srgbClr val="FFFF00"/>
                          </a:solidFill>
                        </a:rPr>
                        <a:t>%</a:t>
                      </a:r>
                    </a:p>
                  </a:txBody>
                  <a:tcPr/>
                </a:tc>
                <a:extLst>
                  <a:ext uri="{0D108BD9-81ED-4DB2-BD59-A6C34878D82A}">
                    <a16:rowId xmlns:a16="http://schemas.microsoft.com/office/drawing/2014/main" val="1568314540"/>
                  </a:ext>
                </a:extLst>
              </a:tr>
              <a:tr h="490964">
                <a:tc>
                  <a:txBody>
                    <a:bodyPr/>
                    <a:lstStyle/>
                    <a:p>
                      <a:endParaRPr lang="fr-FR" dirty="0"/>
                    </a:p>
                  </a:txBody>
                  <a:tcPr/>
                </a:tc>
                <a:tc>
                  <a:txBody>
                    <a:bodyPr/>
                    <a:lstStyle/>
                    <a:p>
                      <a:pPr algn="ctr"/>
                      <a:endParaRPr lang="fr-FR" dirty="0"/>
                    </a:p>
                  </a:txBody>
                  <a:tcPr/>
                </a:tc>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2230242394"/>
                  </a:ext>
                </a:extLst>
              </a:tr>
            </a:tbl>
          </a:graphicData>
        </a:graphic>
      </p:graphicFrame>
      <p:sp>
        <p:nvSpPr>
          <p:cNvPr id="4" name="ZoneTexte 3">
            <a:extLst>
              <a:ext uri="{FF2B5EF4-FFF2-40B4-BE49-F238E27FC236}">
                <a16:creationId xmlns:a16="http://schemas.microsoft.com/office/drawing/2014/main" id="{4C0045F2-8EE4-09C0-BA28-A6289AAF0283}"/>
              </a:ext>
            </a:extLst>
          </p:cNvPr>
          <p:cNvSpPr txBox="1"/>
          <p:nvPr/>
        </p:nvSpPr>
        <p:spPr>
          <a:xfrm>
            <a:off x="1026826" y="4901098"/>
            <a:ext cx="10810997" cy="400110"/>
          </a:xfrm>
          <a:prstGeom prst="rect">
            <a:avLst/>
          </a:prstGeom>
          <a:noFill/>
        </p:spPr>
        <p:txBody>
          <a:bodyPr wrap="square" rtlCol="0">
            <a:spAutoFit/>
          </a:bodyPr>
          <a:lstStyle/>
          <a:p>
            <a:pPr>
              <a:tabLst>
                <a:tab pos="4130675" algn="l"/>
                <a:tab pos="5770563" algn="l"/>
                <a:tab pos="6746875" algn="l"/>
                <a:tab pos="8083550" algn="l"/>
                <a:tab pos="9194800" algn="l"/>
              </a:tabLst>
            </a:pPr>
            <a:r>
              <a:rPr lang="fr-FR" sz="2000" dirty="0"/>
              <a:t>66 – Charges financières	</a:t>
            </a:r>
            <a:r>
              <a:rPr lang="fr-FR" sz="2000" dirty="0">
                <a:solidFill>
                  <a:schemeClr val="tx2"/>
                </a:solidFill>
              </a:rPr>
              <a:t>162	507	+213%	 </a:t>
            </a:r>
            <a:r>
              <a:rPr lang="fr-FR" sz="2000" b="1" dirty="0"/>
              <a:t>100	</a:t>
            </a:r>
            <a:r>
              <a:rPr lang="fr-FR" sz="2000" b="1" dirty="0">
                <a:solidFill>
                  <a:srgbClr val="00B050"/>
                </a:solidFill>
              </a:rPr>
              <a:t>-80%</a:t>
            </a:r>
          </a:p>
        </p:txBody>
      </p:sp>
      <p:sp>
        <p:nvSpPr>
          <p:cNvPr id="6" name="AutoShape 3">
            <a:extLst>
              <a:ext uri="{FF2B5EF4-FFF2-40B4-BE49-F238E27FC236}">
                <a16:creationId xmlns:a16="http://schemas.microsoft.com/office/drawing/2014/main" id="{93D646ED-4E51-5055-5053-4F91D811CAC0}"/>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Les Dépenses de Fonctionnement</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444375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9536" y="116633"/>
            <a:ext cx="576064" cy="831611"/>
          </a:xfrm>
          <a:prstGeom prst="rect">
            <a:avLst/>
          </a:prstGeom>
        </p:spPr>
      </p:pic>
      <p:pic>
        <p:nvPicPr>
          <p:cNvPr id="9" name="Imag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96400" y="115788"/>
            <a:ext cx="576064" cy="831611"/>
          </a:xfrm>
          <a:prstGeom prst="rect">
            <a:avLst/>
          </a:prstGeom>
        </p:spPr>
      </p:pic>
      <p:pic>
        <p:nvPicPr>
          <p:cNvPr id="10" name="Imag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9753" y="203742"/>
            <a:ext cx="5172494" cy="655701"/>
          </a:xfrm>
          <a:prstGeom prst="rect">
            <a:avLst/>
          </a:prstGeom>
        </p:spPr>
      </p:pic>
      <p:pic>
        <p:nvPicPr>
          <p:cNvPr id="11" name="Image 10">
            <a:extLst>
              <a:ext uri="{FF2B5EF4-FFF2-40B4-BE49-F238E27FC236}">
                <a16:creationId xmlns:a16="http://schemas.microsoft.com/office/drawing/2014/main" id="{00D48531-1178-45D2-AFCC-DE1EF6C5C14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680" y="-27384"/>
            <a:ext cx="12192000" cy="1025574"/>
          </a:xfrm>
          <a:prstGeom prst="rect">
            <a:avLst/>
          </a:prstGeom>
        </p:spPr>
      </p:pic>
      <p:pic>
        <p:nvPicPr>
          <p:cNvPr id="14" name="Image 13">
            <a:extLst>
              <a:ext uri="{FF2B5EF4-FFF2-40B4-BE49-F238E27FC236}">
                <a16:creationId xmlns:a16="http://schemas.microsoft.com/office/drawing/2014/main" id="{489EAB21-6B67-48C7-A5C0-50CA929EACE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436" y="6654257"/>
            <a:ext cx="12192000" cy="203743"/>
          </a:xfrm>
          <a:prstGeom prst="rect">
            <a:avLst/>
          </a:prstGeom>
        </p:spPr>
      </p:pic>
      <p:pic>
        <p:nvPicPr>
          <p:cNvPr id="13" name="Image 12">
            <a:extLst>
              <a:ext uri="{FF2B5EF4-FFF2-40B4-BE49-F238E27FC236}">
                <a16:creationId xmlns:a16="http://schemas.microsoft.com/office/drawing/2014/main" id="{BA1F51F5-2482-4F50-84D4-27698E3E523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123" y="-27384"/>
            <a:ext cx="1074325" cy="993751"/>
          </a:xfrm>
          <a:prstGeom prst="rect">
            <a:avLst/>
          </a:prstGeom>
        </p:spPr>
      </p:pic>
      <p:sp>
        <p:nvSpPr>
          <p:cNvPr id="4" name="ZoneTexte 3">
            <a:extLst>
              <a:ext uri="{FF2B5EF4-FFF2-40B4-BE49-F238E27FC236}">
                <a16:creationId xmlns:a16="http://schemas.microsoft.com/office/drawing/2014/main" id="{A0661BC7-3AE7-C92D-69DD-CF0818DCC4E6}"/>
              </a:ext>
            </a:extLst>
          </p:cNvPr>
          <p:cNvSpPr txBox="1"/>
          <p:nvPr/>
        </p:nvSpPr>
        <p:spPr>
          <a:xfrm>
            <a:off x="-24680" y="1196752"/>
            <a:ext cx="10009112" cy="1133644"/>
          </a:xfrm>
          <a:prstGeom prst="rect">
            <a:avLst/>
          </a:prstGeom>
          <a:noFill/>
        </p:spPr>
        <p:txBody>
          <a:bodyPr wrap="square">
            <a:spAutoFit/>
          </a:bodyPr>
          <a:lstStyle/>
          <a:p>
            <a:pPr lvl="2" algn="l" hangingPunct="0"/>
            <a:r>
              <a:rPr lang="fr-FR" sz="2000" b="1" dirty="0">
                <a:solidFill>
                  <a:schemeClr val="accent4">
                    <a:lumMod val="50000"/>
                  </a:schemeClr>
                </a:solidFill>
                <a:latin typeface="Century Gothic" panose="020B0502020202020204" pitchFamily="34" charset="0"/>
              </a:rPr>
              <a:t>Les atténuations de produits</a:t>
            </a:r>
          </a:p>
          <a:p>
            <a:pPr lvl="2" algn="l" hangingPunct="0"/>
            <a:endParaRPr lang="fr-FR" sz="1000" dirty="0">
              <a:solidFill>
                <a:schemeClr val="accent4">
                  <a:lumMod val="50000"/>
                </a:schemeClr>
              </a:solidFill>
              <a:latin typeface="Century Gothic" panose="020B0502020202020204" pitchFamily="34" charset="0"/>
            </a:endParaRPr>
          </a:p>
          <a:p>
            <a:pPr marL="1166813" lvl="0" indent="-282575">
              <a:spcAft>
                <a:spcPts val="200"/>
              </a:spcAft>
              <a:buFont typeface="Wingdings" pitchFamily="2" charset="2"/>
              <a:buChar char="Ø"/>
            </a:pPr>
            <a:r>
              <a:rPr lang="fr-FR" dirty="0">
                <a:latin typeface="Century Gothic" panose="020B0502020202020204" pitchFamily="34" charset="0"/>
              </a:rPr>
              <a:t>Le Fonds de Solidarité des communes d’Ile de France (FSRIF) </a:t>
            </a:r>
          </a:p>
          <a:p>
            <a:pPr marL="1166813" lvl="0" indent="-282575">
              <a:spcAft>
                <a:spcPts val="200"/>
              </a:spcAft>
              <a:buFont typeface="Wingdings" pitchFamily="2" charset="2"/>
              <a:buChar char="Ø"/>
            </a:pPr>
            <a:r>
              <a:rPr lang="fr-FR" dirty="0">
                <a:latin typeface="Century Gothic" panose="020B0502020202020204" pitchFamily="34" charset="0"/>
              </a:rPr>
              <a:t>Le Fonds National de Garantie Individuelle de Ressources (FNGIR)</a:t>
            </a:r>
          </a:p>
        </p:txBody>
      </p:sp>
      <p:pic>
        <p:nvPicPr>
          <p:cNvPr id="18" name="Image 17">
            <a:extLst>
              <a:ext uri="{FF2B5EF4-FFF2-40B4-BE49-F238E27FC236}">
                <a16:creationId xmlns:a16="http://schemas.microsoft.com/office/drawing/2014/main" id="{DBB604D5-B188-57A3-B596-9805E6A7609B}"/>
              </a:ext>
            </a:extLst>
          </p:cNvPr>
          <p:cNvPicPr>
            <a:picLocks noChangeAspect="1"/>
          </p:cNvPicPr>
          <p:nvPr/>
        </p:nvPicPr>
        <p:blipFill>
          <a:blip r:embed="rId7"/>
          <a:stretch>
            <a:fillRect/>
          </a:stretch>
        </p:blipFill>
        <p:spPr>
          <a:xfrm>
            <a:off x="695400" y="2330395"/>
            <a:ext cx="11017224" cy="4280423"/>
          </a:xfrm>
          <a:prstGeom prst="rect">
            <a:avLst/>
          </a:prstGeom>
        </p:spPr>
      </p:pic>
      <p:sp>
        <p:nvSpPr>
          <p:cNvPr id="2" name="AutoShape 3">
            <a:extLst>
              <a:ext uri="{FF2B5EF4-FFF2-40B4-BE49-F238E27FC236}">
                <a16:creationId xmlns:a16="http://schemas.microsoft.com/office/drawing/2014/main" id="{313957EF-8770-A37C-16FE-4EB3CCBF94C7}"/>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Les Dépenses de Fonctionnement</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394569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4AF23-7407-BECE-EBFF-53D7AA31DAF6}"/>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EA05C9DD-FAF9-4417-8878-40D6519B70C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80" y="18152"/>
            <a:ext cx="12241360" cy="1029726"/>
          </a:xfrm>
          <a:prstGeom prst="rect">
            <a:avLst/>
          </a:prstGeom>
        </p:spPr>
      </p:pic>
      <p:pic>
        <p:nvPicPr>
          <p:cNvPr id="4" name="Image 3">
            <a:extLst>
              <a:ext uri="{FF2B5EF4-FFF2-40B4-BE49-F238E27FC236}">
                <a16:creationId xmlns:a16="http://schemas.microsoft.com/office/drawing/2014/main" id="{64B6A81D-543D-F253-0B3F-A0EE95DE6F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pic>
        <p:nvPicPr>
          <p:cNvPr id="14" name="Image 13">
            <a:extLst>
              <a:ext uri="{FF2B5EF4-FFF2-40B4-BE49-F238E27FC236}">
                <a16:creationId xmlns:a16="http://schemas.microsoft.com/office/drawing/2014/main" id="{8F9FC578-9E4A-A4BC-E20B-0919871B55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330" y="6654257"/>
            <a:ext cx="12192000" cy="203743"/>
          </a:xfrm>
          <a:prstGeom prst="rect">
            <a:avLst/>
          </a:prstGeom>
        </p:spPr>
      </p:pic>
      <p:sp>
        <p:nvSpPr>
          <p:cNvPr id="12" name="AutoShape 3">
            <a:extLst>
              <a:ext uri="{FF2B5EF4-FFF2-40B4-BE49-F238E27FC236}">
                <a16:creationId xmlns:a16="http://schemas.microsoft.com/office/drawing/2014/main" id="{2CCC1A5C-5F04-B0B6-0C05-278BCCE84DFF}"/>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Le financement des investissements</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sp>
        <p:nvSpPr>
          <p:cNvPr id="8" name="ZoneTexte 7">
            <a:extLst>
              <a:ext uri="{FF2B5EF4-FFF2-40B4-BE49-F238E27FC236}">
                <a16:creationId xmlns:a16="http://schemas.microsoft.com/office/drawing/2014/main" id="{74EDD5D4-F2CB-2DD5-9330-6706B800EEBA}"/>
              </a:ext>
            </a:extLst>
          </p:cNvPr>
          <p:cNvSpPr txBox="1"/>
          <p:nvPr/>
        </p:nvSpPr>
        <p:spPr>
          <a:xfrm>
            <a:off x="8904311" y="1772816"/>
            <a:ext cx="2808311" cy="4785926"/>
          </a:xfrm>
          <a:prstGeom prst="rect">
            <a:avLst/>
          </a:prstGeom>
          <a:noFill/>
        </p:spPr>
        <p:txBody>
          <a:bodyPr wrap="square">
            <a:spAutoFit/>
          </a:bodyPr>
          <a:lstStyle/>
          <a:p>
            <a:pPr>
              <a:spcAft>
                <a:spcPts val="600"/>
              </a:spcAft>
            </a:pPr>
            <a:r>
              <a:rPr lang="fr-FR" sz="2000" b="1" dirty="0">
                <a:effectLst/>
                <a:latin typeface="Calibri" panose="020F0502020204030204" pitchFamily="34" charset="0"/>
                <a:ea typeface="Calibri" panose="020F0502020204030204" pitchFamily="34" charset="0"/>
                <a:cs typeface="Times New Roman" panose="02020603050405020304" pitchFamily="18" charset="0"/>
              </a:rPr>
              <a:t>Avec la reprise</a:t>
            </a:r>
            <a:r>
              <a:rPr lang="fr-FR" sz="2000" b="1" dirty="0">
                <a:latin typeface="Calibri" panose="020F0502020204030204" pitchFamily="34" charset="0"/>
                <a:cs typeface="Times New Roman" panose="02020603050405020304" pitchFamily="18" charset="0"/>
              </a:rPr>
              <a:t> :</a:t>
            </a:r>
          </a:p>
          <a:p>
            <a:pPr>
              <a:spcAft>
                <a:spcPts val="600"/>
              </a:spcAft>
            </a:pPr>
            <a:endParaRPr lang="fr-FR" sz="1000" b="1" dirty="0">
              <a:latin typeface="Calibri" panose="020F0502020204030204" pitchFamily="34" charset="0"/>
              <a:cs typeface="Times New Roman" panose="02020603050405020304" pitchFamily="18" charset="0"/>
            </a:endParaRPr>
          </a:p>
          <a:p>
            <a:pPr marL="342900" indent="-342900">
              <a:spcAft>
                <a:spcPts val="600"/>
              </a:spcAft>
              <a:buFont typeface="Wingdings" pitchFamily="2" charset="2"/>
              <a:buChar char="à"/>
            </a:pPr>
            <a:r>
              <a:rPr lang="fr-FR" sz="2000" b="1" dirty="0">
                <a:latin typeface="Calibri" panose="020F0502020204030204" pitchFamily="34" charset="0"/>
                <a:cs typeface="Times New Roman" panose="02020603050405020304" pitchFamily="18" charset="0"/>
              </a:rPr>
              <a:t>des résultats </a:t>
            </a:r>
            <a:r>
              <a:rPr lang="fr-FR" sz="2000" b="1" dirty="0">
                <a:effectLst/>
              </a:rPr>
              <a:t>des exercices antérieurs (-174 599 €)</a:t>
            </a:r>
          </a:p>
          <a:p>
            <a:pPr>
              <a:spcAft>
                <a:spcPts val="600"/>
              </a:spcAft>
            </a:pPr>
            <a:endParaRPr lang="fr-FR" sz="500" b="1" dirty="0">
              <a:effectLst/>
            </a:endParaRPr>
          </a:p>
          <a:p>
            <a:pPr marL="342900" indent="-342900">
              <a:spcAft>
                <a:spcPts val="600"/>
              </a:spcAft>
              <a:buFont typeface="Wingdings" pitchFamily="2" charset="2"/>
              <a:buChar char="à"/>
            </a:pPr>
            <a:r>
              <a:rPr lang="fr-FR" sz="2000" b="1" dirty="0">
                <a:effectLst/>
              </a:rPr>
              <a:t>des </a:t>
            </a:r>
            <a:r>
              <a:rPr lang="fr-FR" sz="2000" b="1" dirty="0"/>
              <a:t>RAR (952 788 €)</a:t>
            </a:r>
          </a:p>
          <a:p>
            <a:pPr>
              <a:spcAft>
                <a:spcPts val="600"/>
              </a:spcAft>
            </a:pPr>
            <a:endParaRPr lang="fr-FR" sz="600" b="1" dirty="0"/>
          </a:p>
          <a:p>
            <a:pPr>
              <a:spcAft>
                <a:spcPts val="600"/>
              </a:spcAft>
            </a:pPr>
            <a:r>
              <a:rPr lang="fr-FR" sz="2000" b="1" dirty="0">
                <a:effectLst/>
                <a:latin typeface="Calibri" panose="020F0502020204030204" pitchFamily="34" charset="0"/>
                <a:ea typeface="Calibri" panose="020F0502020204030204" pitchFamily="34" charset="0"/>
                <a:cs typeface="Times New Roman" panose="02020603050405020304" pitchFamily="18" charset="0"/>
              </a:rPr>
              <a:t>la section </a:t>
            </a:r>
            <a:br>
              <a:rPr lang="fr-FR" sz="2000" b="1" dirty="0">
                <a:effectLst/>
                <a:latin typeface="Calibri" panose="020F0502020204030204" pitchFamily="34" charset="0"/>
                <a:ea typeface="Calibri" panose="020F0502020204030204" pitchFamily="34" charset="0"/>
                <a:cs typeface="Times New Roman" panose="02020603050405020304" pitchFamily="18" charset="0"/>
              </a:rPr>
            </a:br>
            <a:r>
              <a:rPr lang="fr-FR" sz="2000" b="1" dirty="0">
                <a:effectLst/>
                <a:latin typeface="Calibri" panose="020F0502020204030204" pitchFamily="34" charset="0"/>
                <a:ea typeface="Calibri" panose="020F0502020204030204" pitchFamily="34" charset="0"/>
                <a:cs typeface="Times New Roman" panose="02020603050405020304" pitchFamily="18" charset="0"/>
              </a:rPr>
              <a:t>d’investissement est presque à </a:t>
            </a:r>
            <a:r>
              <a:rPr lang="fr-FR" sz="2000" b="1" dirty="0">
                <a:latin typeface="Calibri" panose="020F0502020204030204" pitchFamily="34" charset="0"/>
                <a:ea typeface="Calibri" panose="020F0502020204030204" pitchFamily="34" charset="0"/>
                <a:cs typeface="Times New Roman" panose="02020603050405020304" pitchFamily="18" charset="0"/>
              </a:rPr>
              <a:t>l’équilibre</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fr-FR" sz="1000" b="1"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fr-FR"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sym typeface="Wingdings" pitchFamily="2" charset="2"/>
              </a:rPr>
              <a:t>     </a:t>
            </a: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sym typeface="Wingdings" pitchFamily="2" charset="2"/>
              </a:rPr>
              <a:t> </a:t>
            </a: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- 23 380 K</a:t>
            </a:r>
            <a:r>
              <a:rPr lang="fr-F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p>
            <a:pPr>
              <a:spcAft>
                <a:spcPts val="600"/>
              </a:spcAft>
            </a:pPr>
            <a:r>
              <a:rPr lang="fr-FR" sz="2000" b="1" dirty="0">
                <a:solidFill>
                  <a:srgbClr val="FF0000"/>
                </a:solidFill>
                <a:latin typeface="Calibri" panose="020F0502020204030204" pitchFamily="34" charset="0"/>
                <a:cs typeface="Times New Roman" panose="02020603050405020304" pitchFamily="18" charset="0"/>
              </a:rPr>
              <a:t>(Besoin de financement)</a:t>
            </a:r>
            <a:endParaRPr lang="fr-FR" sz="2000" b="1" dirty="0"/>
          </a:p>
          <a:p>
            <a:pPr>
              <a:spcAft>
                <a:spcPts val="600"/>
              </a:spcAft>
            </a:pPr>
            <a:endParaRPr lang="fr-FR" sz="2000" b="1" dirty="0"/>
          </a:p>
        </p:txBody>
      </p:sp>
      <p:sp>
        <p:nvSpPr>
          <p:cNvPr id="7" name="ZoneTexte 6">
            <a:extLst>
              <a:ext uri="{FF2B5EF4-FFF2-40B4-BE49-F238E27FC236}">
                <a16:creationId xmlns:a16="http://schemas.microsoft.com/office/drawing/2014/main" id="{D2E4FFCC-AB26-3B81-7650-B5F85726F762}"/>
              </a:ext>
            </a:extLst>
          </p:cNvPr>
          <p:cNvSpPr txBox="1"/>
          <p:nvPr/>
        </p:nvSpPr>
        <p:spPr>
          <a:xfrm>
            <a:off x="407368" y="5877272"/>
            <a:ext cx="8309198" cy="369332"/>
          </a:xfrm>
          <a:prstGeom prst="rect">
            <a:avLst/>
          </a:prstGeom>
          <a:noFill/>
        </p:spPr>
        <p:txBody>
          <a:bodyPr wrap="none" rtlCol="0">
            <a:spAutoFit/>
          </a:bodyPr>
          <a:lstStyle/>
          <a:p>
            <a:r>
              <a:rPr lang="fr-FR" b="1" dirty="0"/>
              <a:t>Comprend les opérations d’ordre (dotations aux amortissements 2024 </a:t>
            </a:r>
            <a:r>
              <a:rPr lang="fr-FR" b="1" dirty="0">
                <a:sym typeface="Wingdings" pitchFamily="2" charset="2"/>
              </a:rPr>
              <a:t> 1 145 000 €)</a:t>
            </a:r>
            <a:endParaRPr lang="fr-FR" b="1" dirty="0"/>
          </a:p>
        </p:txBody>
      </p:sp>
      <p:pic>
        <p:nvPicPr>
          <p:cNvPr id="9" name="Image 8">
            <a:extLst>
              <a:ext uri="{FF2B5EF4-FFF2-40B4-BE49-F238E27FC236}">
                <a16:creationId xmlns:a16="http://schemas.microsoft.com/office/drawing/2014/main" id="{0A99059E-7202-17C4-9C86-0C99DD3A1004}"/>
              </a:ext>
            </a:extLst>
          </p:cNvPr>
          <p:cNvPicPr>
            <a:picLocks noChangeAspect="1"/>
          </p:cNvPicPr>
          <p:nvPr/>
        </p:nvPicPr>
        <p:blipFill>
          <a:blip r:embed="rId5"/>
          <a:stretch>
            <a:fillRect/>
          </a:stretch>
        </p:blipFill>
        <p:spPr>
          <a:xfrm>
            <a:off x="479377" y="1259807"/>
            <a:ext cx="8136904" cy="4497844"/>
          </a:xfrm>
          <a:prstGeom prst="rect">
            <a:avLst/>
          </a:prstGeom>
        </p:spPr>
      </p:pic>
    </p:spTree>
    <p:extLst>
      <p:ext uri="{BB962C8B-B14F-4D97-AF65-F5344CB8AC3E}">
        <p14:creationId xmlns:p14="http://schemas.microsoft.com/office/powerpoint/2010/main" val="3226808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D390E-F493-029E-BCAC-5F197D597848}"/>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120E84F3-2FCF-A93A-5C17-2EC664F88A5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80" y="0"/>
            <a:ext cx="12241360" cy="1029726"/>
          </a:xfrm>
          <a:prstGeom prst="rect">
            <a:avLst/>
          </a:prstGeom>
        </p:spPr>
      </p:pic>
      <p:sp>
        <p:nvSpPr>
          <p:cNvPr id="12" name="AutoShape 3">
            <a:extLst>
              <a:ext uri="{FF2B5EF4-FFF2-40B4-BE49-F238E27FC236}">
                <a16:creationId xmlns:a16="http://schemas.microsoft.com/office/drawing/2014/main" id="{A2979FF2-06A3-4D97-06C1-5E53EA337231}"/>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Les recettes d’investissement</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pic>
        <p:nvPicPr>
          <p:cNvPr id="4" name="Image 3">
            <a:extLst>
              <a:ext uri="{FF2B5EF4-FFF2-40B4-BE49-F238E27FC236}">
                <a16:creationId xmlns:a16="http://schemas.microsoft.com/office/drawing/2014/main" id="{1DEFC53D-3C44-2692-1546-FA7E009C44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pic>
        <p:nvPicPr>
          <p:cNvPr id="14" name="Image 13">
            <a:extLst>
              <a:ext uri="{FF2B5EF4-FFF2-40B4-BE49-F238E27FC236}">
                <a16:creationId xmlns:a16="http://schemas.microsoft.com/office/drawing/2014/main" id="{3E78BF2C-83A9-8B1C-D509-912640EEB10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6" y="6654257"/>
            <a:ext cx="108000" cy="1806"/>
          </a:xfrm>
          <a:prstGeom prst="rect">
            <a:avLst/>
          </a:prstGeom>
        </p:spPr>
      </p:pic>
      <p:graphicFrame>
        <p:nvGraphicFramePr>
          <p:cNvPr id="5" name="Tableau 4">
            <a:extLst>
              <a:ext uri="{FF2B5EF4-FFF2-40B4-BE49-F238E27FC236}">
                <a16:creationId xmlns:a16="http://schemas.microsoft.com/office/drawing/2014/main" id="{008A6306-2D73-87BD-1301-8155519839EB}"/>
              </a:ext>
            </a:extLst>
          </p:cNvPr>
          <p:cNvGraphicFramePr>
            <a:graphicFrameLocks noGrp="1"/>
          </p:cNvGraphicFramePr>
          <p:nvPr>
            <p:extLst>
              <p:ext uri="{D42A27DB-BD31-4B8C-83A1-F6EECF244321}">
                <p14:modId xmlns:p14="http://schemas.microsoft.com/office/powerpoint/2010/main" val="668974766"/>
              </p:ext>
            </p:extLst>
          </p:nvPr>
        </p:nvGraphicFramePr>
        <p:xfrm>
          <a:off x="839416" y="1124744"/>
          <a:ext cx="10297144" cy="3586021"/>
        </p:xfrm>
        <a:graphic>
          <a:graphicData uri="http://schemas.openxmlformats.org/drawingml/2006/table">
            <a:tbl>
              <a:tblPr firstRow="1" bandRow="1">
                <a:tableStyleId>{5C22544A-7EE6-4342-B048-85BDC9FD1C3A}</a:tableStyleId>
              </a:tblPr>
              <a:tblGrid>
                <a:gridCol w="3600400">
                  <a:extLst>
                    <a:ext uri="{9D8B030D-6E8A-4147-A177-3AD203B41FA5}">
                      <a16:colId xmlns:a16="http://schemas.microsoft.com/office/drawing/2014/main" val="4069840863"/>
                    </a:ext>
                  </a:extLst>
                </a:gridCol>
                <a:gridCol w="888644">
                  <a:extLst>
                    <a:ext uri="{9D8B030D-6E8A-4147-A177-3AD203B41FA5}">
                      <a16:colId xmlns:a16="http://schemas.microsoft.com/office/drawing/2014/main" val="1427837275"/>
                    </a:ext>
                  </a:extLst>
                </a:gridCol>
                <a:gridCol w="945265">
                  <a:extLst>
                    <a:ext uri="{9D8B030D-6E8A-4147-A177-3AD203B41FA5}">
                      <a16:colId xmlns:a16="http://schemas.microsoft.com/office/drawing/2014/main" val="838017373"/>
                    </a:ext>
                  </a:extLst>
                </a:gridCol>
                <a:gridCol w="1038014">
                  <a:extLst>
                    <a:ext uri="{9D8B030D-6E8A-4147-A177-3AD203B41FA5}">
                      <a16:colId xmlns:a16="http://schemas.microsoft.com/office/drawing/2014/main" val="949379050"/>
                    </a:ext>
                  </a:extLst>
                </a:gridCol>
                <a:gridCol w="1009417">
                  <a:extLst>
                    <a:ext uri="{9D8B030D-6E8A-4147-A177-3AD203B41FA5}">
                      <a16:colId xmlns:a16="http://schemas.microsoft.com/office/drawing/2014/main" val="2680829451"/>
                    </a:ext>
                  </a:extLst>
                </a:gridCol>
                <a:gridCol w="1088253">
                  <a:extLst>
                    <a:ext uri="{9D8B030D-6E8A-4147-A177-3AD203B41FA5}">
                      <a16:colId xmlns:a16="http://schemas.microsoft.com/office/drawing/2014/main" val="4214309377"/>
                    </a:ext>
                  </a:extLst>
                </a:gridCol>
                <a:gridCol w="1727151">
                  <a:extLst>
                    <a:ext uri="{9D8B030D-6E8A-4147-A177-3AD203B41FA5}">
                      <a16:colId xmlns:a16="http://schemas.microsoft.com/office/drawing/2014/main" val="1343305152"/>
                    </a:ext>
                  </a:extLst>
                </a:gridCol>
              </a:tblGrid>
              <a:tr h="640237">
                <a:tc>
                  <a:txBody>
                    <a:bodyPr/>
                    <a:lstStyle/>
                    <a:p>
                      <a:pPr marL="0" algn="ctr">
                        <a:lnSpc>
                          <a:spcPct val="150000"/>
                        </a:lnSpc>
                        <a:spcBef>
                          <a:spcPts val="0"/>
                        </a:spcBef>
                        <a:spcAft>
                          <a:spcPts val="0"/>
                        </a:spcAft>
                      </a:pPr>
                      <a:r>
                        <a:rPr lang="fr-FR" sz="2200" baseline="0" dirty="0"/>
                        <a:t>Montants en K€ (Réalisés)</a:t>
                      </a:r>
                    </a:p>
                  </a:txBody>
                  <a:tcPr/>
                </a:tc>
                <a:tc>
                  <a:txBody>
                    <a:bodyPr/>
                    <a:lstStyle/>
                    <a:p>
                      <a:pPr algn="ctr">
                        <a:lnSpc>
                          <a:spcPct val="150000"/>
                        </a:lnSpc>
                        <a:spcBef>
                          <a:spcPts val="0"/>
                        </a:spcBef>
                        <a:spcAft>
                          <a:spcPts val="0"/>
                        </a:spcAft>
                      </a:pPr>
                      <a:r>
                        <a:rPr lang="fr-FR" sz="2200" dirty="0"/>
                        <a:t>2020</a:t>
                      </a:r>
                    </a:p>
                  </a:txBody>
                  <a:tcPr/>
                </a:tc>
                <a:tc>
                  <a:txBody>
                    <a:bodyPr/>
                    <a:lstStyle/>
                    <a:p>
                      <a:pPr algn="ctr">
                        <a:lnSpc>
                          <a:spcPct val="150000"/>
                        </a:lnSpc>
                        <a:spcBef>
                          <a:spcPts val="0"/>
                        </a:spcBef>
                        <a:spcAft>
                          <a:spcPts val="0"/>
                        </a:spcAft>
                      </a:pPr>
                      <a:r>
                        <a:rPr lang="fr-FR" sz="2200" dirty="0"/>
                        <a:t>2021</a:t>
                      </a:r>
                    </a:p>
                  </a:txBody>
                  <a:tcPr/>
                </a:tc>
                <a:tc>
                  <a:txBody>
                    <a:bodyPr/>
                    <a:lstStyle/>
                    <a:p>
                      <a:pPr algn="ctr">
                        <a:lnSpc>
                          <a:spcPct val="150000"/>
                        </a:lnSpc>
                        <a:spcBef>
                          <a:spcPts val="0"/>
                        </a:spcBef>
                        <a:spcAft>
                          <a:spcPts val="0"/>
                        </a:spcAft>
                      </a:pPr>
                      <a:r>
                        <a:rPr lang="fr-FR" sz="2200" dirty="0">
                          <a:solidFill>
                            <a:srgbClr val="FFFF00"/>
                          </a:solidFill>
                        </a:rPr>
                        <a:t>2022</a:t>
                      </a: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r-FR" sz="2200" dirty="0">
                          <a:solidFill>
                            <a:srgbClr val="FFFF00"/>
                          </a:solidFill>
                        </a:rPr>
                        <a:t>2023</a:t>
                      </a: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r-FR" sz="2200" dirty="0"/>
                        <a:t>2024</a:t>
                      </a:r>
                    </a:p>
                  </a:txBody>
                  <a:tcPr/>
                </a:tc>
                <a:tc>
                  <a:txBody>
                    <a:bodyPr/>
                    <a:lstStyle/>
                    <a:p>
                      <a:pPr algn="ctr">
                        <a:lnSpc>
                          <a:spcPct val="150000"/>
                        </a:lnSpc>
                        <a:spcBef>
                          <a:spcPts val="0"/>
                        </a:spcBef>
                        <a:spcAft>
                          <a:spcPts val="0"/>
                        </a:spcAft>
                      </a:pPr>
                      <a:r>
                        <a:rPr lang="fr-FR" sz="2200" dirty="0">
                          <a:solidFill>
                            <a:srgbClr val="FFFF00"/>
                          </a:solidFill>
                        </a:rPr>
                        <a:t>PRÉV. 2025</a:t>
                      </a:r>
                    </a:p>
                  </a:txBody>
                  <a:tcPr/>
                </a:tc>
                <a:extLst>
                  <a:ext uri="{0D108BD9-81ED-4DB2-BD59-A6C34878D82A}">
                    <a16:rowId xmlns:a16="http://schemas.microsoft.com/office/drawing/2014/main" val="1568314540"/>
                  </a:ext>
                </a:extLst>
              </a:tr>
              <a:tr h="490964">
                <a:tc>
                  <a:txBody>
                    <a:bodyPr/>
                    <a:lstStyle/>
                    <a:p>
                      <a:endParaRPr lang="fr-FR" dirty="0"/>
                    </a:p>
                  </a:txBody>
                  <a:tcPr/>
                </a:tc>
                <a:tc>
                  <a:txBody>
                    <a:bodyPr/>
                    <a:lstStyle/>
                    <a:p>
                      <a:pPr algn="ctr"/>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2230242394"/>
                  </a:ext>
                </a:extLst>
              </a:tr>
              <a:tr h="4909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txBody>
                  <a:tcPr/>
                </a:tc>
                <a:tc>
                  <a:txBody>
                    <a:bodyPr/>
                    <a:lstStyle/>
                    <a:p>
                      <a:pPr algn="ctr"/>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a:p>
                  </a:txBody>
                  <a:tcPr/>
                </a:tc>
                <a:extLst>
                  <a:ext uri="{0D108BD9-81ED-4DB2-BD59-A6C34878D82A}">
                    <a16:rowId xmlns:a16="http://schemas.microsoft.com/office/drawing/2014/main" val="1754451319"/>
                  </a:ext>
                </a:extLst>
              </a:tr>
              <a:tr h="490964">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495387785"/>
                  </a:ext>
                </a:extLst>
              </a:tr>
              <a:tr h="490964">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549575404"/>
                  </a:ext>
                </a:extLst>
              </a:tr>
              <a:tr h="490964">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3865563725"/>
                  </a:ext>
                </a:extLst>
              </a:tr>
              <a:tr h="490964">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167140811"/>
                  </a:ext>
                </a:extLst>
              </a:tr>
            </a:tbl>
          </a:graphicData>
        </a:graphic>
      </p:graphicFrame>
      <p:sp>
        <p:nvSpPr>
          <p:cNvPr id="6" name="ZoneTexte 5">
            <a:extLst>
              <a:ext uri="{FF2B5EF4-FFF2-40B4-BE49-F238E27FC236}">
                <a16:creationId xmlns:a16="http://schemas.microsoft.com/office/drawing/2014/main" id="{A71EBA27-8CFD-1CDA-47E2-15785046E40C}"/>
              </a:ext>
            </a:extLst>
          </p:cNvPr>
          <p:cNvSpPr txBox="1"/>
          <p:nvPr/>
        </p:nvSpPr>
        <p:spPr>
          <a:xfrm>
            <a:off x="867205" y="1796919"/>
            <a:ext cx="10485379" cy="400110"/>
          </a:xfrm>
          <a:prstGeom prst="rect">
            <a:avLst/>
          </a:prstGeom>
          <a:noFill/>
        </p:spPr>
        <p:txBody>
          <a:bodyPr wrap="square" rtlCol="0">
            <a:spAutoFit/>
          </a:bodyPr>
          <a:lstStyle/>
          <a:p>
            <a:pPr>
              <a:tabLst>
                <a:tab pos="3730625" algn="l"/>
                <a:tab pos="4656138" algn="l"/>
                <a:tab pos="5688013" algn="l"/>
                <a:tab pos="6707188" algn="l"/>
                <a:tab pos="7778750" algn="l"/>
                <a:tab pos="9101138" algn="l"/>
              </a:tabLst>
            </a:pPr>
            <a:r>
              <a:rPr lang="fr-FR" sz="2000" dirty="0"/>
              <a:t>13 – Subventions	245	280	161	242	429	</a:t>
            </a:r>
            <a:r>
              <a:rPr lang="fr-FR" sz="2000" b="1" dirty="0">
                <a:solidFill>
                  <a:srgbClr val="FF0000"/>
                </a:solidFill>
              </a:rPr>
              <a:t>122</a:t>
            </a:r>
          </a:p>
        </p:txBody>
      </p:sp>
      <p:sp>
        <p:nvSpPr>
          <p:cNvPr id="16" name="ZoneTexte 15">
            <a:extLst>
              <a:ext uri="{FF2B5EF4-FFF2-40B4-BE49-F238E27FC236}">
                <a16:creationId xmlns:a16="http://schemas.microsoft.com/office/drawing/2014/main" id="{721FAE5A-00D0-C2D8-F853-F435AE4C5059}"/>
              </a:ext>
            </a:extLst>
          </p:cNvPr>
          <p:cNvSpPr txBox="1"/>
          <p:nvPr/>
        </p:nvSpPr>
        <p:spPr>
          <a:xfrm>
            <a:off x="839416" y="2300975"/>
            <a:ext cx="10485379" cy="400110"/>
          </a:xfrm>
          <a:prstGeom prst="rect">
            <a:avLst/>
          </a:prstGeom>
          <a:noFill/>
        </p:spPr>
        <p:txBody>
          <a:bodyPr wrap="square" rtlCol="0">
            <a:spAutoFit/>
          </a:bodyPr>
          <a:lstStyle/>
          <a:p>
            <a:pPr>
              <a:tabLst>
                <a:tab pos="3730625" algn="l"/>
                <a:tab pos="4656138" algn="l"/>
                <a:tab pos="5556250" algn="l"/>
                <a:tab pos="6573838" algn="l"/>
                <a:tab pos="7632700" algn="l"/>
                <a:tab pos="9101138" algn="l"/>
              </a:tabLst>
            </a:pPr>
            <a:r>
              <a:rPr lang="fr-FR" sz="2000" dirty="0"/>
              <a:t>10 – Dotations, fonds divers	373	297	2 866	2 257	1 067	</a:t>
            </a:r>
            <a:r>
              <a:rPr lang="fr-FR" sz="2000" b="1" dirty="0">
                <a:solidFill>
                  <a:srgbClr val="FF0000"/>
                </a:solidFill>
              </a:rPr>
              <a:t>206</a:t>
            </a:r>
          </a:p>
        </p:txBody>
      </p:sp>
      <p:sp>
        <p:nvSpPr>
          <p:cNvPr id="17" name="ZoneTexte 16">
            <a:extLst>
              <a:ext uri="{FF2B5EF4-FFF2-40B4-BE49-F238E27FC236}">
                <a16:creationId xmlns:a16="http://schemas.microsoft.com/office/drawing/2014/main" id="{AE04F6E8-9609-C588-2FFD-17DBA736691D}"/>
              </a:ext>
            </a:extLst>
          </p:cNvPr>
          <p:cNvSpPr txBox="1"/>
          <p:nvPr/>
        </p:nvSpPr>
        <p:spPr>
          <a:xfrm>
            <a:off x="839416" y="2805031"/>
            <a:ext cx="10485379" cy="400110"/>
          </a:xfrm>
          <a:prstGeom prst="rect">
            <a:avLst/>
          </a:prstGeom>
          <a:noFill/>
        </p:spPr>
        <p:txBody>
          <a:bodyPr wrap="square" rtlCol="0">
            <a:spAutoFit/>
          </a:bodyPr>
          <a:lstStyle/>
          <a:p>
            <a:pPr>
              <a:tabLst>
                <a:tab pos="3730625" algn="l"/>
                <a:tab pos="4656138" algn="l"/>
                <a:tab pos="5556250" algn="l"/>
                <a:tab pos="6573838" algn="l"/>
                <a:tab pos="7858125" algn="l"/>
                <a:tab pos="9101138" algn="l"/>
              </a:tabLst>
            </a:pPr>
            <a:r>
              <a:rPr lang="fr-FR" sz="2000" dirty="0"/>
              <a:t>16 – Emprunts et dettes assimilés					846	</a:t>
            </a:r>
            <a:endParaRPr lang="fr-FR" sz="2000" b="1" dirty="0">
              <a:solidFill>
                <a:srgbClr val="FF0000"/>
              </a:solidFill>
            </a:endParaRPr>
          </a:p>
        </p:txBody>
      </p:sp>
      <p:sp>
        <p:nvSpPr>
          <p:cNvPr id="18" name="ZoneTexte 17">
            <a:extLst>
              <a:ext uri="{FF2B5EF4-FFF2-40B4-BE49-F238E27FC236}">
                <a16:creationId xmlns:a16="http://schemas.microsoft.com/office/drawing/2014/main" id="{33575F2F-4CB5-FB2E-6F45-D6F946FA1119}"/>
              </a:ext>
            </a:extLst>
          </p:cNvPr>
          <p:cNvSpPr txBox="1"/>
          <p:nvPr/>
        </p:nvSpPr>
        <p:spPr>
          <a:xfrm>
            <a:off x="839416" y="3748970"/>
            <a:ext cx="10485379" cy="400110"/>
          </a:xfrm>
          <a:prstGeom prst="rect">
            <a:avLst/>
          </a:prstGeom>
          <a:noFill/>
        </p:spPr>
        <p:txBody>
          <a:bodyPr wrap="square" rtlCol="0">
            <a:spAutoFit/>
          </a:bodyPr>
          <a:lstStyle/>
          <a:p>
            <a:pPr>
              <a:tabLst>
                <a:tab pos="3730625" algn="l"/>
                <a:tab pos="4616450" algn="l"/>
                <a:tab pos="5556250" algn="l"/>
                <a:tab pos="6573838" algn="l"/>
                <a:tab pos="7815263" algn="l"/>
                <a:tab pos="9101138" algn="l"/>
              </a:tabLst>
            </a:pPr>
            <a:r>
              <a:rPr lang="fr-FR" sz="2000" dirty="0"/>
              <a:t>27 – Autres </a:t>
            </a:r>
            <a:r>
              <a:rPr lang="fr-FR" sz="2000" dirty="0" err="1"/>
              <a:t>immo</a:t>
            </a:r>
            <a:r>
              <a:rPr lang="fr-FR" sz="2000" dirty="0"/>
              <a:t>. financières	0,78	0,82			0,81	</a:t>
            </a:r>
            <a:endParaRPr lang="fr-FR" sz="2000" b="1" dirty="0">
              <a:solidFill>
                <a:srgbClr val="FF0000"/>
              </a:solidFill>
            </a:endParaRPr>
          </a:p>
        </p:txBody>
      </p:sp>
      <p:sp>
        <p:nvSpPr>
          <p:cNvPr id="19" name="ZoneTexte 18">
            <a:extLst>
              <a:ext uri="{FF2B5EF4-FFF2-40B4-BE49-F238E27FC236}">
                <a16:creationId xmlns:a16="http://schemas.microsoft.com/office/drawing/2014/main" id="{5EC298E1-1E0C-8F18-82FA-41E69582AE0F}"/>
              </a:ext>
            </a:extLst>
          </p:cNvPr>
          <p:cNvSpPr txBox="1"/>
          <p:nvPr/>
        </p:nvSpPr>
        <p:spPr>
          <a:xfrm>
            <a:off x="867205" y="4253026"/>
            <a:ext cx="10485379" cy="400110"/>
          </a:xfrm>
          <a:prstGeom prst="rect">
            <a:avLst/>
          </a:prstGeom>
          <a:noFill/>
        </p:spPr>
        <p:txBody>
          <a:bodyPr wrap="square" rtlCol="0">
            <a:spAutoFit/>
          </a:bodyPr>
          <a:lstStyle/>
          <a:p>
            <a:pPr>
              <a:tabLst>
                <a:tab pos="3730625" algn="l"/>
                <a:tab pos="4656138" algn="l"/>
                <a:tab pos="5556250" algn="l"/>
                <a:tab pos="6573838" algn="l"/>
                <a:tab pos="7858125" algn="l"/>
                <a:tab pos="9196388" algn="l"/>
              </a:tabLst>
            </a:pPr>
            <a:r>
              <a:rPr lang="fr-FR" sz="2000" dirty="0"/>
              <a:t>024 – Produits de cessions						</a:t>
            </a:r>
            <a:r>
              <a:rPr lang="fr-FR" sz="2000" b="1" dirty="0">
                <a:solidFill>
                  <a:srgbClr val="FF0000"/>
                </a:solidFill>
              </a:rPr>
              <a:t>9</a:t>
            </a:r>
          </a:p>
        </p:txBody>
      </p:sp>
      <p:graphicFrame>
        <p:nvGraphicFramePr>
          <p:cNvPr id="20" name="Tableau 19">
            <a:extLst>
              <a:ext uri="{FF2B5EF4-FFF2-40B4-BE49-F238E27FC236}">
                <a16:creationId xmlns:a16="http://schemas.microsoft.com/office/drawing/2014/main" id="{7143D35D-C17C-FFA6-83DB-AA363747D325}"/>
              </a:ext>
            </a:extLst>
          </p:cNvPr>
          <p:cNvGraphicFramePr>
            <a:graphicFrameLocks noGrp="1"/>
          </p:cNvGraphicFramePr>
          <p:nvPr>
            <p:extLst>
              <p:ext uri="{D42A27DB-BD31-4B8C-83A1-F6EECF244321}">
                <p14:modId xmlns:p14="http://schemas.microsoft.com/office/powerpoint/2010/main" val="1327133316"/>
              </p:ext>
            </p:extLst>
          </p:nvPr>
        </p:nvGraphicFramePr>
        <p:xfrm>
          <a:off x="839416" y="5052452"/>
          <a:ext cx="10297144" cy="1472892"/>
        </p:xfrm>
        <a:graphic>
          <a:graphicData uri="http://schemas.openxmlformats.org/drawingml/2006/table">
            <a:tbl>
              <a:tblPr firstRow="1" bandRow="1">
                <a:tableStyleId>{5C22544A-7EE6-4342-B048-85BDC9FD1C3A}</a:tableStyleId>
              </a:tblPr>
              <a:tblGrid>
                <a:gridCol w="3600400">
                  <a:extLst>
                    <a:ext uri="{9D8B030D-6E8A-4147-A177-3AD203B41FA5}">
                      <a16:colId xmlns:a16="http://schemas.microsoft.com/office/drawing/2014/main" val="4069840863"/>
                    </a:ext>
                  </a:extLst>
                </a:gridCol>
                <a:gridCol w="888644">
                  <a:extLst>
                    <a:ext uri="{9D8B030D-6E8A-4147-A177-3AD203B41FA5}">
                      <a16:colId xmlns:a16="http://schemas.microsoft.com/office/drawing/2014/main" val="1427837275"/>
                    </a:ext>
                  </a:extLst>
                </a:gridCol>
                <a:gridCol w="945265">
                  <a:extLst>
                    <a:ext uri="{9D8B030D-6E8A-4147-A177-3AD203B41FA5}">
                      <a16:colId xmlns:a16="http://schemas.microsoft.com/office/drawing/2014/main" val="838017373"/>
                    </a:ext>
                  </a:extLst>
                </a:gridCol>
                <a:gridCol w="1038014">
                  <a:extLst>
                    <a:ext uri="{9D8B030D-6E8A-4147-A177-3AD203B41FA5}">
                      <a16:colId xmlns:a16="http://schemas.microsoft.com/office/drawing/2014/main" val="949379050"/>
                    </a:ext>
                  </a:extLst>
                </a:gridCol>
                <a:gridCol w="1009417">
                  <a:extLst>
                    <a:ext uri="{9D8B030D-6E8A-4147-A177-3AD203B41FA5}">
                      <a16:colId xmlns:a16="http://schemas.microsoft.com/office/drawing/2014/main" val="2680829451"/>
                    </a:ext>
                  </a:extLst>
                </a:gridCol>
                <a:gridCol w="1088253">
                  <a:extLst>
                    <a:ext uri="{9D8B030D-6E8A-4147-A177-3AD203B41FA5}">
                      <a16:colId xmlns:a16="http://schemas.microsoft.com/office/drawing/2014/main" val="4214309377"/>
                    </a:ext>
                  </a:extLst>
                </a:gridCol>
                <a:gridCol w="1727151">
                  <a:extLst>
                    <a:ext uri="{9D8B030D-6E8A-4147-A177-3AD203B41FA5}">
                      <a16:colId xmlns:a16="http://schemas.microsoft.com/office/drawing/2014/main" val="1343305152"/>
                    </a:ext>
                  </a:extLst>
                </a:gridCol>
              </a:tblGrid>
              <a:tr h="490964">
                <a:tc>
                  <a:txBody>
                    <a:bodyPr/>
                    <a:lstStyle/>
                    <a:p>
                      <a:endParaRPr lang="fr-FR" dirty="0"/>
                    </a:p>
                  </a:txBody>
                  <a:tcPr>
                    <a:solidFill>
                      <a:schemeClr val="accent4">
                        <a:lumMod val="20000"/>
                        <a:lumOff val="80000"/>
                      </a:schemeClr>
                    </a:solidFill>
                  </a:tcPr>
                </a:tc>
                <a:tc>
                  <a:txBody>
                    <a:bodyPr/>
                    <a:lstStyle/>
                    <a:p>
                      <a:pPr algn="ctr"/>
                      <a:endParaRPr lang="fr-FR" dirty="0"/>
                    </a:p>
                  </a:txBody>
                  <a:tcPr>
                    <a:solidFill>
                      <a:schemeClr val="accent4">
                        <a:lumMod val="20000"/>
                        <a:lumOff val="80000"/>
                      </a:schemeClr>
                    </a:solidFill>
                  </a:tcPr>
                </a:tc>
                <a:tc>
                  <a:txBody>
                    <a:bodyPr/>
                    <a:lstStyle/>
                    <a:p>
                      <a:endParaRPr lang="fr-FR" dirty="0"/>
                    </a:p>
                  </a:txBody>
                  <a:tcPr>
                    <a:solidFill>
                      <a:schemeClr val="accent4">
                        <a:lumMod val="20000"/>
                        <a:lumOff val="80000"/>
                      </a:schemeClr>
                    </a:solidFill>
                  </a:tcPr>
                </a:tc>
                <a:tc>
                  <a:txBody>
                    <a:bodyPr/>
                    <a:lstStyle/>
                    <a:p>
                      <a:endParaRPr lang="fr-FR" dirty="0"/>
                    </a:p>
                  </a:txBody>
                  <a:tcPr>
                    <a:solidFill>
                      <a:schemeClr val="accent4">
                        <a:lumMod val="20000"/>
                        <a:lumOff val="80000"/>
                      </a:schemeClr>
                    </a:solidFill>
                  </a:tcPr>
                </a:tc>
                <a:tc>
                  <a:txBody>
                    <a:bodyPr/>
                    <a:lstStyle/>
                    <a:p>
                      <a:endParaRPr lang="fr-FR" dirty="0"/>
                    </a:p>
                  </a:txBody>
                  <a:tcPr>
                    <a:solidFill>
                      <a:schemeClr val="accent4">
                        <a:lumMod val="20000"/>
                        <a:lumOff val="80000"/>
                      </a:schemeClr>
                    </a:solidFill>
                  </a:tcPr>
                </a:tc>
                <a:tc>
                  <a:txBody>
                    <a:bodyPr/>
                    <a:lstStyle/>
                    <a:p>
                      <a:endParaRPr lang="fr-FR" dirty="0"/>
                    </a:p>
                  </a:txBody>
                  <a:tcPr>
                    <a:solidFill>
                      <a:schemeClr val="accent4">
                        <a:lumMod val="20000"/>
                        <a:lumOff val="80000"/>
                      </a:schemeClr>
                    </a:solidFill>
                  </a:tcPr>
                </a:tc>
                <a:tc>
                  <a:txBody>
                    <a:bodyPr/>
                    <a:lstStyle/>
                    <a:p>
                      <a:endParaRPr lang="fr-FR" dirty="0"/>
                    </a:p>
                  </a:txBody>
                  <a:tcPr>
                    <a:solidFill>
                      <a:schemeClr val="accent4">
                        <a:lumMod val="20000"/>
                        <a:lumOff val="80000"/>
                      </a:schemeClr>
                    </a:solidFill>
                  </a:tcPr>
                </a:tc>
                <a:extLst>
                  <a:ext uri="{0D108BD9-81ED-4DB2-BD59-A6C34878D82A}">
                    <a16:rowId xmlns:a16="http://schemas.microsoft.com/office/drawing/2014/main" val="2230242394"/>
                  </a:ext>
                </a:extLst>
              </a:tr>
              <a:tr h="4909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txBody>
                  <a:tcPr>
                    <a:solidFill>
                      <a:schemeClr val="accent4">
                        <a:lumMod val="20000"/>
                        <a:lumOff val="80000"/>
                      </a:schemeClr>
                    </a:solidFill>
                  </a:tcPr>
                </a:tc>
                <a:tc>
                  <a:txBody>
                    <a:bodyPr/>
                    <a:lstStyle/>
                    <a:p>
                      <a:pPr algn="ctr"/>
                      <a:endParaRPr lang="fr-FR" dirty="0"/>
                    </a:p>
                  </a:txBody>
                  <a:tcPr>
                    <a:solidFill>
                      <a:schemeClr val="accent4">
                        <a:lumMod val="20000"/>
                        <a:lumOff val="80000"/>
                      </a:schemeClr>
                    </a:solidFill>
                  </a:tcPr>
                </a:tc>
                <a:tc>
                  <a:txBody>
                    <a:bodyPr/>
                    <a:lstStyle/>
                    <a:p>
                      <a:endParaRPr lang="fr-FR" dirty="0"/>
                    </a:p>
                  </a:txBody>
                  <a:tcPr>
                    <a:solidFill>
                      <a:schemeClr val="accent4">
                        <a:lumMod val="20000"/>
                        <a:lumOff val="80000"/>
                      </a:schemeClr>
                    </a:solidFill>
                  </a:tcPr>
                </a:tc>
                <a:tc>
                  <a:txBody>
                    <a:bodyPr/>
                    <a:lstStyle/>
                    <a:p>
                      <a:endParaRPr lang="fr-FR" dirty="0"/>
                    </a:p>
                  </a:txBody>
                  <a:tcPr>
                    <a:solidFill>
                      <a:schemeClr val="accent4">
                        <a:lumMod val="20000"/>
                        <a:lumOff val="80000"/>
                      </a:schemeClr>
                    </a:solidFill>
                  </a:tcPr>
                </a:tc>
                <a:tc>
                  <a:txBody>
                    <a:bodyPr/>
                    <a:lstStyle/>
                    <a:p>
                      <a:endParaRPr lang="fr-FR" dirty="0"/>
                    </a:p>
                  </a:txBody>
                  <a:tcPr>
                    <a:solidFill>
                      <a:schemeClr val="accent4">
                        <a:lumMod val="20000"/>
                        <a:lumOff val="80000"/>
                      </a:schemeClr>
                    </a:solidFill>
                  </a:tcPr>
                </a:tc>
                <a:tc>
                  <a:txBody>
                    <a:bodyPr/>
                    <a:lstStyle/>
                    <a:p>
                      <a:endParaRPr lang="fr-FR" dirty="0"/>
                    </a:p>
                  </a:txBody>
                  <a:tcPr>
                    <a:solidFill>
                      <a:schemeClr val="accent4">
                        <a:lumMod val="20000"/>
                        <a:lumOff val="80000"/>
                      </a:schemeClr>
                    </a:solidFill>
                  </a:tcPr>
                </a:tc>
                <a:tc>
                  <a:txBody>
                    <a:bodyPr/>
                    <a:lstStyle/>
                    <a:p>
                      <a:endParaRPr lang="fr-FR" dirty="0"/>
                    </a:p>
                  </a:txBody>
                  <a:tcPr>
                    <a:solidFill>
                      <a:schemeClr val="accent4">
                        <a:lumMod val="20000"/>
                        <a:lumOff val="80000"/>
                      </a:schemeClr>
                    </a:solidFill>
                  </a:tcPr>
                </a:tc>
                <a:extLst>
                  <a:ext uri="{0D108BD9-81ED-4DB2-BD59-A6C34878D82A}">
                    <a16:rowId xmlns:a16="http://schemas.microsoft.com/office/drawing/2014/main" val="1754451319"/>
                  </a:ext>
                </a:extLst>
              </a:tr>
              <a:tr h="490964">
                <a:tc>
                  <a:txBody>
                    <a:bodyPr/>
                    <a:lstStyle/>
                    <a:p>
                      <a:endParaRPr lang="fr-FR" dirty="0"/>
                    </a:p>
                  </a:txBody>
                  <a:tcPr>
                    <a:solidFill>
                      <a:schemeClr val="accent4">
                        <a:lumMod val="20000"/>
                        <a:lumOff val="80000"/>
                      </a:schemeClr>
                    </a:solidFill>
                  </a:tcPr>
                </a:tc>
                <a:tc>
                  <a:txBody>
                    <a:bodyPr/>
                    <a:lstStyle/>
                    <a:p>
                      <a:endParaRPr lang="fr-FR" dirty="0"/>
                    </a:p>
                  </a:txBody>
                  <a:tcPr>
                    <a:solidFill>
                      <a:schemeClr val="accent4">
                        <a:lumMod val="20000"/>
                        <a:lumOff val="80000"/>
                      </a:schemeClr>
                    </a:solidFill>
                  </a:tcPr>
                </a:tc>
                <a:tc>
                  <a:txBody>
                    <a:bodyPr/>
                    <a:lstStyle/>
                    <a:p>
                      <a:endParaRPr lang="fr-FR" dirty="0"/>
                    </a:p>
                  </a:txBody>
                  <a:tcPr>
                    <a:solidFill>
                      <a:schemeClr val="accent4">
                        <a:lumMod val="20000"/>
                        <a:lumOff val="80000"/>
                      </a:schemeClr>
                    </a:solidFill>
                  </a:tcPr>
                </a:tc>
                <a:tc>
                  <a:txBody>
                    <a:bodyPr/>
                    <a:lstStyle/>
                    <a:p>
                      <a:endParaRPr lang="fr-FR" dirty="0"/>
                    </a:p>
                  </a:txBody>
                  <a:tcPr>
                    <a:solidFill>
                      <a:schemeClr val="accent4">
                        <a:lumMod val="20000"/>
                        <a:lumOff val="80000"/>
                      </a:schemeClr>
                    </a:solidFill>
                  </a:tcPr>
                </a:tc>
                <a:tc>
                  <a:txBody>
                    <a:bodyPr/>
                    <a:lstStyle/>
                    <a:p>
                      <a:endParaRPr lang="fr-FR" dirty="0"/>
                    </a:p>
                  </a:txBody>
                  <a:tcPr>
                    <a:solidFill>
                      <a:schemeClr val="accent4">
                        <a:lumMod val="20000"/>
                        <a:lumOff val="80000"/>
                      </a:schemeClr>
                    </a:solidFill>
                  </a:tcPr>
                </a:tc>
                <a:tc>
                  <a:txBody>
                    <a:bodyPr/>
                    <a:lstStyle/>
                    <a:p>
                      <a:endParaRPr lang="fr-FR" dirty="0"/>
                    </a:p>
                  </a:txBody>
                  <a:tcPr>
                    <a:solidFill>
                      <a:schemeClr val="accent4">
                        <a:lumMod val="20000"/>
                        <a:lumOff val="80000"/>
                      </a:schemeClr>
                    </a:solidFill>
                  </a:tcPr>
                </a:tc>
                <a:tc>
                  <a:txBody>
                    <a:bodyPr/>
                    <a:lstStyle/>
                    <a:p>
                      <a:endParaRPr lang="fr-FR" dirty="0"/>
                    </a:p>
                  </a:txBody>
                  <a:tcPr>
                    <a:solidFill>
                      <a:schemeClr val="accent4">
                        <a:lumMod val="20000"/>
                        <a:lumOff val="80000"/>
                      </a:schemeClr>
                    </a:solidFill>
                  </a:tcPr>
                </a:tc>
                <a:extLst>
                  <a:ext uri="{0D108BD9-81ED-4DB2-BD59-A6C34878D82A}">
                    <a16:rowId xmlns:a16="http://schemas.microsoft.com/office/drawing/2014/main" val="495387785"/>
                  </a:ext>
                </a:extLst>
              </a:tr>
            </a:tbl>
          </a:graphicData>
        </a:graphic>
      </p:graphicFrame>
      <p:sp>
        <p:nvSpPr>
          <p:cNvPr id="22" name="ZoneTexte 21">
            <a:extLst>
              <a:ext uri="{FF2B5EF4-FFF2-40B4-BE49-F238E27FC236}">
                <a16:creationId xmlns:a16="http://schemas.microsoft.com/office/drawing/2014/main" id="{B64F8F7F-2BB2-0900-5D09-5A84045F84AC}"/>
              </a:ext>
            </a:extLst>
          </p:cNvPr>
          <p:cNvSpPr txBox="1"/>
          <p:nvPr/>
        </p:nvSpPr>
        <p:spPr>
          <a:xfrm>
            <a:off x="839416" y="5123173"/>
            <a:ext cx="10485379" cy="400110"/>
          </a:xfrm>
          <a:prstGeom prst="rect">
            <a:avLst/>
          </a:prstGeom>
          <a:noFill/>
        </p:spPr>
        <p:txBody>
          <a:bodyPr wrap="square" rtlCol="0">
            <a:spAutoFit/>
          </a:bodyPr>
          <a:lstStyle/>
          <a:p>
            <a:pPr>
              <a:tabLst>
                <a:tab pos="3730625" algn="l"/>
                <a:tab pos="4656138" algn="l"/>
                <a:tab pos="5688013" algn="l"/>
                <a:tab pos="6707188" algn="l"/>
                <a:tab pos="7778750" algn="l"/>
                <a:tab pos="9101138" algn="l"/>
              </a:tabLst>
            </a:pPr>
            <a:r>
              <a:rPr lang="fr-FR" sz="2000" dirty="0"/>
              <a:t>FCTVA	286	218	186	152	270	</a:t>
            </a:r>
            <a:r>
              <a:rPr lang="fr-FR" sz="2000" b="1" dirty="0">
                <a:solidFill>
                  <a:srgbClr val="FF0000"/>
                </a:solidFill>
              </a:rPr>
              <a:t>183</a:t>
            </a:r>
          </a:p>
        </p:txBody>
      </p:sp>
      <p:sp>
        <p:nvSpPr>
          <p:cNvPr id="23" name="ZoneTexte 22">
            <a:extLst>
              <a:ext uri="{FF2B5EF4-FFF2-40B4-BE49-F238E27FC236}">
                <a16:creationId xmlns:a16="http://schemas.microsoft.com/office/drawing/2014/main" id="{CA94FE84-B9D4-92DC-CBFA-4439D9003BC4}"/>
              </a:ext>
            </a:extLst>
          </p:cNvPr>
          <p:cNvSpPr txBox="1"/>
          <p:nvPr/>
        </p:nvSpPr>
        <p:spPr>
          <a:xfrm>
            <a:off x="839416" y="5667299"/>
            <a:ext cx="10485379" cy="400110"/>
          </a:xfrm>
          <a:prstGeom prst="rect">
            <a:avLst/>
          </a:prstGeom>
          <a:noFill/>
        </p:spPr>
        <p:txBody>
          <a:bodyPr wrap="square" rtlCol="0">
            <a:spAutoFit/>
          </a:bodyPr>
          <a:lstStyle/>
          <a:p>
            <a:pPr>
              <a:tabLst>
                <a:tab pos="3862388" algn="l"/>
                <a:tab pos="4787900" algn="l"/>
                <a:tab pos="5819775" algn="l"/>
                <a:tab pos="6746875" algn="l"/>
                <a:tab pos="7910513" algn="l"/>
                <a:tab pos="9244013" algn="l"/>
              </a:tabLst>
            </a:pPr>
            <a:r>
              <a:rPr lang="fr-FR" sz="2000" dirty="0"/>
              <a:t>TLE / TAM	87	79	93	196	44	</a:t>
            </a:r>
            <a:r>
              <a:rPr lang="fr-FR" sz="2000" b="1" dirty="0">
                <a:solidFill>
                  <a:srgbClr val="FF0000"/>
                </a:solidFill>
              </a:rPr>
              <a:t>20</a:t>
            </a:r>
          </a:p>
        </p:txBody>
      </p:sp>
      <p:sp>
        <p:nvSpPr>
          <p:cNvPr id="24" name="ZoneTexte 23">
            <a:extLst>
              <a:ext uri="{FF2B5EF4-FFF2-40B4-BE49-F238E27FC236}">
                <a16:creationId xmlns:a16="http://schemas.microsoft.com/office/drawing/2014/main" id="{DE7B0357-66DC-FC50-6E15-1BDF66685FE4}"/>
              </a:ext>
            </a:extLst>
          </p:cNvPr>
          <p:cNvSpPr txBox="1"/>
          <p:nvPr/>
        </p:nvSpPr>
        <p:spPr>
          <a:xfrm>
            <a:off x="839416" y="6091215"/>
            <a:ext cx="10485379" cy="400110"/>
          </a:xfrm>
          <a:prstGeom prst="rect">
            <a:avLst/>
          </a:prstGeom>
          <a:noFill/>
        </p:spPr>
        <p:txBody>
          <a:bodyPr wrap="square" rtlCol="0">
            <a:spAutoFit/>
          </a:bodyPr>
          <a:lstStyle/>
          <a:p>
            <a:pPr>
              <a:tabLst>
                <a:tab pos="3730625" algn="l"/>
                <a:tab pos="4656138" algn="l"/>
                <a:tab pos="5556250" algn="l"/>
                <a:tab pos="6573838" algn="l"/>
                <a:tab pos="7778750" algn="l"/>
                <a:tab pos="9282113" algn="l"/>
              </a:tabLst>
            </a:pPr>
            <a:r>
              <a:rPr lang="fr-FR" sz="2000" dirty="0"/>
              <a:t>Excédents fonctionnement </a:t>
            </a:r>
            <a:r>
              <a:rPr lang="fr-FR" sz="2000" dirty="0" err="1"/>
              <a:t>capi</a:t>
            </a:r>
            <a:r>
              <a:rPr lang="fr-FR" sz="2000" dirty="0"/>
              <a:t>.	286	218	2 587	1 909	753	</a:t>
            </a:r>
            <a:r>
              <a:rPr lang="fr-FR" sz="2000" b="1" dirty="0">
                <a:solidFill>
                  <a:srgbClr val="FF0000"/>
                </a:solidFill>
              </a:rPr>
              <a:t>23</a:t>
            </a:r>
          </a:p>
        </p:txBody>
      </p:sp>
      <p:sp>
        <p:nvSpPr>
          <p:cNvPr id="27" name="Moins 26">
            <a:extLst>
              <a:ext uri="{FF2B5EF4-FFF2-40B4-BE49-F238E27FC236}">
                <a16:creationId xmlns:a16="http://schemas.microsoft.com/office/drawing/2014/main" id="{3345616A-CA60-D046-EC3B-E7577F33F565}"/>
              </a:ext>
            </a:extLst>
          </p:cNvPr>
          <p:cNvSpPr/>
          <p:nvPr/>
        </p:nvSpPr>
        <p:spPr>
          <a:xfrm>
            <a:off x="18000" y="2132856"/>
            <a:ext cx="864096" cy="795570"/>
          </a:xfrm>
          <a:prstGeom prst="mathMinus">
            <a:avLst>
              <a:gd name="adj1" fmla="val 19263"/>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lèche vers la droite 27">
            <a:extLst>
              <a:ext uri="{FF2B5EF4-FFF2-40B4-BE49-F238E27FC236}">
                <a16:creationId xmlns:a16="http://schemas.microsoft.com/office/drawing/2014/main" id="{5AB85A8B-2AF7-7241-EAD6-72909D43C6C8}"/>
              </a:ext>
            </a:extLst>
          </p:cNvPr>
          <p:cNvSpPr/>
          <p:nvPr/>
        </p:nvSpPr>
        <p:spPr>
          <a:xfrm>
            <a:off x="119336" y="5517232"/>
            <a:ext cx="494858" cy="528334"/>
          </a:xfrm>
          <a:prstGeom prst="rightArrow">
            <a:avLst>
              <a:gd name="adj1" fmla="val 43589"/>
              <a:gd name="adj2" fmla="val 5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Moins 28">
            <a:extLst>
              <a:ext uri="{FF2B5EF4-FFF2-40B4-BE49-F238E27FC236}">
                <a16:creationId xmlns:a16="http://schemas.microsoft.com/office/drawing/2014/main" id="{6A87A429-33F1-725E-D2E0-A5B9D5B7F932}"/>
              </a:ext>
            </a:extLst>
          </p:cNvPr>
          <p:cNvSpPr/>
          <p:nvPr/>
        </p:nvSpPr>
        <p:spPr>
          <a:xfrm rot="16200000">
            <a:off x="-1878488" y="3879448"/>
            <a:ext cx="4220870" cy="494857"/>
          </a:xfrm>
          <a:prstGeom prst="mathMinus">
            <a:avLst>
              <a:gd name="adj1" fmla="val 39206"/>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A1785763-9265-2D49-64D3-83560C9A5610}"/>
              </a:ext>
            </a:extLst>
          </p:cNvPr>
          <p:cNvSpPr txBox="1"/>
          <p:nvPr/>
        </p:nvSpPr>
        <p:spPr>
          <a:xfrm>
            <a:off x="795197" y="3316922"/>
            <a:ext cx="10485379" cy="400110"/>
          </a:xfrm>
          <a:prstGeom prst="rect">
            <a:avLst/>
          </a:prstGeom>
          <a:noFill/>
        </p:spPr>
        <p:txBody>
          <a:bodyPr wrap="square" rtlCol="0">
            <a:spAutoFit/>
          </a:bodyPr>
          <a:lstStyle/>
          <a:p>
            <a:pPr>
              <a:tabLst>
                <a:tab pos="3730625" algn="l"/>
                <a:tab pos="4656138" algn="l"/>
                <a:tab pos="5556250" algn="l"/>
                <a:tab pos="6573838" algn="l"/>
                <a:tab pos="7731125" algn="l"/>
                <a:tab pos="9101138" algn="l"/>
              </a:tabLst>
            </a:pPr>
            <a:r>
              <a:rPr lang="fr-FR" sz="2000" dirty="0"/>
              <a:t>16 – Opérations d’ordre					1 145	</a:t>
            </a:r>
            <a:endParaRPr lang="fr-FR" sz="2000" b="1" dirty="0">
              <a:solidFill>
                <a:srgbClr val="FF0000"/>
              </a:solidFill>
            </a:endParaRPr>
          </a:p>
        </p:txBody>
      </p:sp>
      <p:sp>
        <p:nvSpPr>
          <p:cNvPr id="7" name="Parenthèse ouvrante 6">
            <a:extLst>
              <a:ext uri="{FF2B5EF4-FFF2-40B4-BE49-F238E27FC236}">
                <a16:creationId xmlns:a16="http://schemas.microsoft.com/office/drawing/2014/main" id="{2D4D2156-21D5-1D6B-9821-E7FE63386F2E}"/>
              </a:ext>
            </a:extLst>
          </p:cNvPr>
          <p:cNvSpPr/>
          <p:nvPr/>
        </p:nvSpPr>
        <p:spPr>
          <a:xfrm>
            <a:off x="651182" y="5123172"/>
            <a:ext cx="108000" cy="1402171"/>
          </a:xfrm>
          <a:prstGeom prst="leftBracket">
            <a:avLst/>
          </a:prstGeom>
          <a:ln w="1016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384630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4E839334-7794-FF05-829A-94E909F8DED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80" y="-16320"/>
            <a:ext cx="12241360" cy="1029726"/>
          </a:xfrm>
          <a:prstGeom prst="rect">
            <a:avLst/>
          </a:prstGeom>
        </p:spPr>
      </p:pic>
      <p:sp>
        <p:nvSpPr>
          <p:cNvPr id="12" name="AutoShape 3">
            <a:extLst>
              <a:ext uri="{FF2B5EF4-FFF2-40B4-BE49-F238E27FC236}">
                <a16:creationId xmlns:a16="http://schemas.microsoft.com/office/drawing/2014/main" id="{FE4AE6D6-441C-454A-B002-77FC0D564501}"/>
              </a:ext>
            </a:extLst>
          </p:cNvPr>
          <p:cNvSpPr>
            <a:spLocks noChangeArrowheads="1"/>
          </p:cNvSpPr>
          <p:nvPr/>
        </p:nvSpPr>
        <p:spPr bwMode="auto">
          <a:xfrm>
            <a:off x="-13895" y="167028"/>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Les dépenses d’investissement</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pic>
        <p:nvPicPr>
          <p:cNvPr id="3" name="Image 2">
            <a:extLst>
              <a:ext uri="{FF2B5EF4-FFF2-40B4-BE49-F238E27FC236}">
                <a16:creationId xmlns:a16="http://schemas.microsoft.com/office/drawing/2014/main" id="{AF64DA8C-7470-4ACB-017F-15CFFDDE61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pic>
        <p:nvPicPr>
          <p:cNvPr id="14" name="Image 13">
            <a:extLst>
              <a:ext uri="{FF2B5EF4-FFF2-40B4-BE49-F238E27FC236}">
                <a16:creationId xmlns:a16="http://schemas.microsoft.com/office/drawing/2014/main" id="{489EAB21-6B67-48C7-A5C0-50CA929EAC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6" y="6654257"/>
            <a:ext cx="12192000" cy="203743"/>
          </a:xfrm>
          <a:prstGeom prst="rect">
            <a:avLst/>
          </a:prstGeom>
        </p:spPr>
      </p:pic>
      <p:sp>
        <p:nvSpPr>
          <p:cNvPr id="6" name="ZoneTexte 5">
            <a:extLst>
              <a:ext uri="{FF2B5EF4-FFF2-40B4-BE49-F238E27FC236}">
                <a16:creationId xmlns:a16="http://schemas.microsoft.com/office/drawing/2014/main" id="{41CE3709-9BB5-17D5-C88C-0450D59A6DD6}"/>
              </a:ext>
            </a:extLst>
          </p:cNvPr>
          <p:cNvSpPr txBox="1"/>
          <p:nvPr/>
        </p:nvSpPr>
        <p:spPr>
          <a:xfrm>
            <a:off x="335360" y="5996673"/>
            <a:ext cx="11665295" cy="456663"/>
          </a:xfrm>
          <a:prstGeom prst="rect">
            <a:avLst/>
          </a:prstGeom>
          <a:noFill/>
        </p:spPr>
        <p:txBody>
          <a:bodyPr wrap="square" rtlCol="0">
            <a:spAutoFit/>
          </a:bodyPr>
          <a:lstStyle/>
          <a:p>
            <a:pPr marR="449580" algn="ctr">
              <a:lnSpc>
                <a:spcPct val="115000"/>
              </a:lnSpc>
              <a:spcBef>
                <a:spcPts val="600"/>
              </a:spcBef>
              <a:spcAft>
                <a:spcPts val="800"/>
              </a:spcAft>
            </a:pPr>
            <a:r>
              <a:rPr lang="fr-FR" sz="2200" b="1" dirty="0">
                <a:solidFill>
                  <a:srgbClr val="0070C0"/>
                </a:solidFill>
                <a:latin typeface="Calibri" panose="020F0502020204030204" pitchFamily="34" charset="0"/>
                <a:ea typeface="Calibri" panose="020F0502020204030204" pitchFamily="34" charset="0"/>
                <a:cs typeface="Calibri" panose="020F0502020204030204" pitchFamily="34" charset="0"/>
              </a:rPr>
              <a:t>RESTES A RÉALISER 2024 : 953 K€ </a:t>
            </a:r>
            <a:r>
              <a:rPr lang="fr-FR" sz="2200" b="1" dirty="0">
                <a:solidFill>
                  <a:srgbClr val="0070C0"/>
                </a:solidFill>
                <a:latin typeface="Calibri" panose="020F0502020204030204" pitchFamily="34" charset="0"/>
                <a:ea typeface="Calibri" panose="020F0502020204030204" pitchFamily="34" charset="0"/>
                <a:cs typeface="Calibri" panose="020F0502020204030204" pitchFamily="34" charset="0"/>
                <a:sym typeface="Wingdings" pitchFamily="2" charset="2"/>
              </a:rPr>
              <a:t> Dépenses d’investissement prévisionnelles 2025 : 2 866 K€</a:t>
            </a:r>
            <a:endParaRPr lang="fr-FR" sz="2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3AB6DB29-D33D-30E4-CD1F-9E08F9FABAC8}"/>
              </a:ext>
            </a:extLst>
          </p:cNvPr>
          <p:cNvPicPr>
            <a:picLocks noChangeAspect="1"/>
          </p:cNvPicPr>
          <p:nvPr/>
        </p:nvPicPr>
        <p:blipFill>
          <a:blip r:embed="rId5"/>
          <a:stretch>
            <a:fillRect/>
          </a:stretch>
        </p:blipFill>
        <p:spPr>
          <a:xfrm>
            <a:off x="515379" y="1110946"/>
            <a:ext cx="11305256" cy="4780919"/>
          </a:xfrm>
          <a:prstGeom prst="rect">
            <a:avLst/>
          </a:prstGeom>
        </p:spPr>
      </p:pic>
      <p:cxnSp>
        <p:nvCxnSpPr>
          <p:cNvPr id="8" name="Connecteur droit 7">
            <a:extLst>
              <a:ext uri="{FF2B5EF4-FFF2-40B4-BE49-F238E27FC236}">
                <a16:creationId xmlns:a16="http://schemas.microsoft.com/office/drawing/2014/main" id="{0AEBF6FE-F5F7-EAD5-1BCC-1225667784F9}"/>
              </a:ext>
            </a:extLst>
          </p:cNvPr>
          <p:cNvCxnSpPr>
            <a:cxnSpLocks/>
          </p:cNvCxnSpPr>
          <p:nvPr/>
        </p:nvCxnSpPr>
        <p:spPr>
          <a:xfrm flipV="1">
            <a:off x="9477588" y="3212983"/>
            <a:ext cx="1370940" cy="24562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719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9536" y="116633"/>
            <a:ext cx="576064" cy="831611"/>
          </a:xfrm>
          <a:prstGeom prst="rect">
            <a:avLst/>
          </a:prstGeom>
        </p:spPr>
      </p:pic>
      <p:pic>
        <p:nvPicPr>
          <p:cNvPr id="9" name="Imag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96400" y="115788"/>
            <a:ext cx="576064" cy="831611"/>
          </a:xfrm>
          <a:prstGeom prst="rect">
            <a:avLst/>
          </a:prstGeom>
        </p:spPr>
      </p:pic>
      <p:pic>
        <p:nvPicPr>
          <p:cNvPr id="10" name="Imag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9753" y="203742"/>
            <a:ext cx="5172494" cy="655701"/>
          </a:xfrm>
          <a:prstGeom prst="rect">
            <a:avLst/>
          </a:prstGeom>
        </p:spPr>
      </p:pic>
      <p:pic>
        <p:nvPicPr>
          <p:cNvPr id="11" name="Image 10">
            <a:extLst>
              <a:ext uri="{FF2B5EF4-FFF2-40B4-BE49-F238E27FC236}">
                <a16:creationId xmlns:a16="http://schemas.microsoft.com/office/drawing/2014/main" id="{00D48531-1178-45D2-AFCC-DE1EF6C5C14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680" y="-27384"/>
            <a:ext cx="12241360" cy="1029726"/>
          </a:xfrm>
          <a:prstGeom prst="rect">
            <a:avLst/>
          </a:prstGeom>
        </p:spPr>
      </p:pic>
      <p:pic>
        <p:nvPicPr>
          <p:cNvPr id="14" name="Image 13">
            <a:extLst>
              <a:ext uri="{FF2B5EF4-FFF2-40B4-BE49-F238E27FC236}">
                <a16:creationId xmlns:a16="http://schemas.microsoft.com/office/drawing/2014/main" id="{489EAB21-6B67-48C7-A5C0-50CA929EACE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680" y="6681641"/>
            <a:ext cx="12192000" cy="203743"/>
          </a:xfrm>
          <a:prstGeom prst="rect">
            <a:avLst/>
          </a:prstGeom>
        </p:spPr>
      </p:pic>
      <p:sp>
        <p:nvSpPr>
          <p:cNvPr id="12" name="AutoShape 3">
            <a:extLst>
              <a:ext uri="{FF2B5EF4-FFF2-40B4-BE49-F238E27FC236}">
                <a16:creationId xmlns:a16="http://schemas.microsoft.com/office/drawing/2014/main" id="{FE4AE6D6-441C-454A-B002-77FC0D564501}"/>
              </a:ext>
            </a:extLst>
          </p:cNvPr>
          <p:cNvSpPr>
            <a:spLocks noChangeArrowheads="1"/>
          </p:cNvSpPr>
          <p:nvPr/>
        </p:nvSpPr>
        <p:spPr bwMode="auto">
          <a:xfrm>
            <a:off x="-18531" y="164362"/>
            <a:ext cx="11659147"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2025 : une année pleine d’incertitudes</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pic>
        <p:nvPicPr>
          <p:cNvPr id="13" name="Image 12">
            <a:extLst>
              <a:ext uri="{FF2B5EF4-FFF2-40B4-BE49-F238E27FC236}">
                <a16:creationId xmlns:a16="http://schemas.microsoft.com/office/drawing/2014/main" id="{BA1F51F5-2482-4F50-84D4-27698E3E523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sp>
        <p:nvSpPr>
          <p:cNvPr id="4" name="ZoneTexte 3">
            <a:extLst>
              <a:ext uri="{FF2B5EF4-FFF2-40B4-BE49-F238E27FC236}">
                <a16:creationId xmlns:a16="http://schemas.microsoft.com/office/drawing/2014/main" id="{2DFB46C2-BCB5-3708-4248-03F4AE1C5D2D}"/>
              </a:ext>
            </a:extLst>
          </p:cNvPr>
          <p:cNvSpPr txBox="1"/>
          <p:nvPr/>
        </p:nvSpPr>
        <p:spPr>
          <a:xfrm>
            <a:off x="407368" y="1124744"/>
            <a:ext cx="11449272" cy="5293757"/>
          </a:xfrm>
          <a:prstGeom prst="rect">
            <a:avLst/>
          </a:prstGeom>
          <a:noFill/>
        </p:spPr>
        <p:txBody>
          <a:bodyPr wrap="square" rtlCol="0">
            <a:spAutoFit/>
          </a:bodyPr>
          <a:lstStyle/>
          <a:p>
            <a:endParaRPr lang="fr-FR" sz="1000" dirty="0"/>
          </a:p>
          <a:p>
            <a:pPr marL="342900" indent="-342900" algn="just">
              <a:buFont typeface="Wingdings" pitchFamily="2" charset="2"/>
              <a:buChar char="q"/>
            </a:pPr>
            <a:r>
              <a:rPr lang="fr-FR" sz="2200" dirty="0"/>
              <a:t>Des risques géopolitiques toujours d’actualité (guerre en Ukraine, situation au Proche-Orient) susceptibles de peser sur le prix des matières premières et de l’énergie, nouvelle gouvernance américaine pouvant déboucher sur des tensions commerciales entre les USA, l’Europe et la France.</a:t>
            </a:r>
          </a:p>
          <a:p>
            <a:pPr marL="342900" indent="-342900" algn="just">
              <a:buFont typeface="Wingdings" pitchFamily="2" charset="2"/>
              <a:buChar char="q"/>
            </a:pPr>
            <a:endParaRPr lang="fr-FR" sz="1600" dirty="0"/>
          </a:p>
          <a:p>
            <a:pPr marL="342900" indent="-342900" algn="just">
              <a:buFont typeface="Wingdings" pitchFamily="2" charset="2"/>
              <a:buChar char="q"/>
            </a:pPr>
            <a:r>
              <a:rPr lang="fr-FR" sz="2200" dirty="0"/>
              <a:t>Un contexte national confus : le budget pour 2025 de l’État n’est toujours pas voté, d’où une part d’inconnu dans le cadre de la construction budgétaire des collectivités.</a:t>
            </a:r>
          </a:p>
          <a:p>
            <a:pPr marL="285750" indent="-285750" algn="just">
              <a:buFont typeface="Wingdings" pitchFamily="2" charset="2"/>
              <a:buChar char="q"/>
            </a:pPr>
            <a:endParaRPr lang="fr-FR" sz="1600" dirty="0"/>
          </a:p>
          <a:p>
            <a:pPr marL="342900" indent="-342900" algn="just">
              <a:buFont typeface="Wingdings" pitchFamily="2" charset="2"/>
              <a:buChar char="q"/>
            </a:pPr>
            <a:r>
              <a:rPr lang="fr-FR" sz="2200" dirty="0"/>
              <a:t>Les communes seront associées d’une manière ou une autre à la diminution du déficit de l’État et au remboursement de la dette (116% du PIB) : Dotations, subventions, FCTVA …</a:t>
            </a:r>
          </a:p>
          <a:p>
            <a:pPr marL="342900" indent="-342900" algn="just">
              <a:buFont typeface="Wingdings" pitchFamily="2" charset="2"/>
              <a:buChar char="q"/>
            </a:pPr>
            <a:endParaRPr lang="fr-FR" sz="1600" dirty="0"/>
          </a:p>
          <a:p>
            <a:pPr marL="342900" indent="-342900" algn="just">
              <a:buFont typeface="Wingdings" pitchFamily="2" charset="2"/>
              <a:buChar char="q"/>
            </a:pPr>
            <a:r>
              <a:rPr lang="fr-FR" sz="2200" dirty="0"/>
              <a:t>Les prélèvements qui ne manqueront pas d’affecter les budgets de nos partenaires financiers se répercuteront sur leur politique d’aide aux communes.</a:t>
            </a:r>
          </a:p>
          <a:p>
            <a:pPr marL="342900" indent="-342900" algn="just">
              <a:buFont typeface="Wingdings" pitchFamily="2" charset="2"/>
              <a:buChar char="q"/>
            </a:pPr>
            <a:endParaRPr lang="fr-FR" sz="1600" dirty="0"/>
          </a:p>
          <a:p>
            <a:pPr marL="342900" indent="-342900" algn="just">
              <a:buFont typeface="Wingdings" pitchFamily="2" charset="2"/>
              <a:buChar char="q"/>
            </a:pPr>
            <a:r>
              <a:rPr lang="fr-FR" sz="2200" dirty="0"/>
              <a:t>Le faible  taux de croissance économique attendue (+0,9% du PIB), aura nécessairement des répercussions sur les ménages (taux de chômage, pouvoir d’achat, marché de l’immobilier …).</a:t>
            </a:r>
            <a:endParaRPr lang="fr-FR" sz="1200" dirty="0"/>
          </a:p>
        </p:txBody>
      </p:sp>
    </p:spTree>
    <p:extLst>
      <p:ext uri="{BB962C8B-B14F-4D97-AF65-F5344CB8AC3E}">
        <p14:creationId xmlns:p14="http://schemas.microsoft.com/office/powerpoint/2010/main" val="2192801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B374B-E0EA-E8A2-0349-11B8C3FDC77A}"/>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AF06CD18-B0A5-A56D-EDBA-BC7E4A5907E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80" y="-16320"/>
            <a:ext cx="12241360" cy="1029726"/>
          </a:xfrm>
          <a:prstGeom prst="rect">
            <a:avLst/>
          </a:prstGeom>
        </p:spPr>
      </p:pic>
      <p:sp>
        <p:nvSpPr>
          <p:cNvPr id="12" name="AutoShape 3">
            <a:extLst>
              <a:ext uri="{FF2B5EF4-FFF2-40B4-BE49-F238E27FC236}">
                <a16:creationId xmlns:a16="http://schemas.microsoft.com/office/drawing/2014/main" id="{38267385-9BED-5C10-3D4C-F97ADAC343A0}"/>
              </a:ext>
            </a:extLst>
          </p:cNvPr>
          <p:cNvSpPr>
            <a:spLocks noChangeArrowheads="1"/>
          </p:cNvSpPr>
          <p:nvPr/>
        </p:nvSpPr>
        <p:spPr bwMode="auto">
          <a:xfrm>
            <a:off x="-13895" y="167028"/>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Les dépenses d’investissement</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pic>
        <p:nvPicPr>
          <p:cNvPr id="3" name="Image 2">
            <a:extLst>
              <a:ext uri="{FF2B5EF4-FFF2-40B4-BE49-F238E27FC236}">
                <a16:creationId xmlns:a16="http://schemas.microsoft.com/office/drawing/2014/main" id="{0B5B172C-4B02-3810-5805-4D049291F35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pic>
        <p:nvPicPr>
          <p:cNvPr id="14" name="Image 13">
            <a:extLst>
              <a:ext uri="{FF2B5EF4-FFF2-40B4-BE49-F238E27FC236}">
                <a16:creationId xmlns:a16="http://schemas.microsoft.com/office/drawing/2014/main" id="{8D4F57D9-3C3C-2D8D-1132-E3489F4722C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6" y="6654257"/>
            <a:ext cx="12192000" cy="203743"/>
          </a:xfrm>
          <a:prstGeom prst="rect">
            <a:avLst/>
          </a:prstGeom>
        </p:spPr>
      </p:pic>
      <p:sp>
        <p:nvSpPr>
          <p:cNvPr id="6" name="ZoneTexte 5">
            <a:extLst>
              <a:ext uri="{FF2B5EF4-FFF2-40B4-BE49-F238E27FC236}">
                <a16:creationId xmlns:a16="http://schemas.microsoft.com/office/drawing/2014/main" id="{566DE1ED-7259-7CDB-767A-D13535D192B4}"/>
              </a:ext>
            </a:extLst>
          </p:cNvPr>
          <p:cNvSpPr txBox="1"/>
          <p:nvPr/>
        </p:nvSpPr>
        <p:spPr>
          <a:xfrm>
            <a:off x="335360" y="5924665"/>
            <a:ext cx="11665295" cy="456663"/>
          </a:xfrm>
          <a:prstGeom prst="rect">
            <a:avLst/>
          </a:prstGeom>
          <a:noFill/>
        </p:spPr>
        <p:txBody>
          <a:bodyPr wrap="square" rtlCol="0">
            <a:spAutoFit/>
          </a:bodyPr>
          <a:lstStyle/>
          <a:p>
            <a:pPr marR="449580" algn="ctr">
              <a:lnSpc>
                <a:spcPct val="115000"/>
              </a:lnSpc>
              <a:spcBef>
                <a:spcPts val="600"/>
              </a:spcBef>
              <a:spcAft>
                <a:spcPts val="800"/>
              </a:spcAft>
            </a:pPr>
            <a:r>
              <a:rPr lang="fr-FR" sz="2200" b="1" dirty="0">
                <a:solidFill>
                  <a:srgbClr val="0070C0"/>
                </a:solidFill>
                <a:latin typeface="Calibri" panose="020F0502020204030204" pitchFamily="34" charset="0"/>
                <a:ea typeface="Calibri" panose="020F0502020204030204" pitchFamily="34" charset="0"/>
                <a:cs typeface="Calibri" panose="020F0502020204030204" pitchFamily="34" charset="0"/>
              </a:rPr>
              <a:t>RESTES A RÉALISER 2024 : 953 K€ </a:t>
            </a:r>
            <a:r>
              <a:rPr lang="fr-FR" sz="2200" b="1" dirty="0">
                <a:solidFill>
                  <a:srgbClr val="0070C0"/>
                </a:solidFill>
                <a:latin typeface="Calibri" panose="020F0502020204030204" pitchFamily="34" charset="0"/>
                <a:ea typeface="Calibri" panose="020F0502020204030204" pitchFamily="34" charset="0"/>
                <a:cs typeface="Calibri" panose="020F0502020204030204" pitchFamily="34" charset="0"/>
                <a:sym typeface="Wingdings" pitchFamily="2" charset="2"/>
              </a:rPr>
              <a:t> Dépenses d’investissement prévisionnelles 2025 : 2 866 K€</a:t>
            </a:r>
            <a:endParaRPr lang="fr-FR" sz="2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552EBFE7-5802-0078-0682-3FBFD34A660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6384" y="1286335"/>
            <a:ext cx="11571441" cy="4395413"/>
          </a:xfrm>
          <a:prstGeom prst="rect">
            <a:avLst/>
          </a:prstGeom>
          <a:noFill/>
          <a:ln>
            <a:noFill/>
          </a:ln>
        </p:spPr>
      </p:pic>
    </p:spTree>
    <p:extLst>
      <p:ext uri="{BB962C8B-B14F-4D97-AF65-F5344CB8AC3E}">
        <p14:creationId xmlns:p14="http://schemas.microsoft.com/office/powerpoint/2010/main" val="219641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31A2434-F2FD-49AF-F61E-436AD95BA4F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891" y="9013"/>
            <a:ext cx="12241360" cy="1029726"/>
          </a:xfrm>
          <a:prstGeom prst="rect">
            <a:avLst/>
          </a:prstGeom>
        </p:spPr>
      </p:pic>
      <p:pic>
        <p:nvPicPr>
          <p:cNvPr id="4" name="Image 3">
            <a:extLst>
              <a:ext uri="{FF2B5EF4-FFF2-40B4-BE49-F238E27FC236}">
                <a16:creationId xmlns:a16="http://schemas.microsoft.com/office/drawing/2014/main" id="{96581150-8DCC-4201-961D-08DF225C35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pic>
        <p:nvPicPr>
          <p:cNvPr id="14" name="Image 13">
            <a:extLst>
              <a:ext uri="{FF2B5EF4-FFF2-40B4-BE49-F238E27FC236}">
                <a16:creationId xmlns:a16="http://schemas.microsoft.com/office/drawing/2014/main" id="{489EAB21-6B67-48C7-A5C0-50CA929EAC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6" y="6654257"/>
            <a:ext cx="12192000" cy="203743"/>
          </a:xfrm>
          <a:prstGeom prst="rect">
            <a:avLst/>
          </a:prstGeom>
        </p:spPr>
      </p:pic>
      <p:sp>
        <p:nvSpPr>
          <p:cNvPr id="12" name="AutoShape 3">
            <a:extLst>
              <a:ext uri="{FF2B5EF4-FFF2-40B4-BE49-F238E27FC236}">
                <a16:creationId xmlns:a16="http://schemas.microsoft.com/office/drawing/2014/main" id="{FE4AE6D6-441C-454A-B002-77FC0D564501}"/>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L’investissement en 2025</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sp>
        <p:nvSpPr>
          <p:cNvPr id="2" name="ZoneTexte 1">
            <a:extLst>
              <a:ext uri="{FF2B5EF4-FFF2-40B4-BE49-F238E27FC236}">
                <a16:creationId xmlns:a16="http://schemas.microsoft.com/office/drawing/2014/main" id="{D7C31A28-7DF8-2870-4154-1328B0F8450E}"/>
              </a:ext>
            </a:extLst>
          </p:cNvPr>
          <p:cNvSpPr txBox="1"/>
          <p:nvPr/>
        </p:nvSpPr>
        <p:spPr>
          <a:xfrm>
            <a:off x="851756" y="2030645"/>
            <a:ext cx="10488488" cy="3539430"/>
          </a:xfrm>
          <a:prstGeom prst="rect">
            <a:avLst/>
          </a:prstGeom>
          <a:noFill/>
        </p:spPr>
        <p:txBody>
          <a:bodyPr wrap="square" rtlCol="0">
            <a:spAutoFit/>
          </a:bodyPr>
          <a:lstStyle/>
          <a:p>
            <a:pPr marL="342900" indent="-342900" algn="just">
              <a:spcBef>
                <a:spcPts val="600"/>
              </a:spcBef>
              <a:spcAft>
                <a:spcPts val="600"/>
              </a:spcAft>
              <a:buFont typeface="Wingdings" pitchFamily="2" charset="2"/>
              <a:buChar char="Ø"/>
            </a:pPr>
            <a:r>
              <a:rPr lang="fr-FR" sz="2000" b="1" dirty="0">
                <a:latin typeface="Calibri" panose="020F0502020204030204" pitchFamily="34" charset="0"/>
                <a:ea typeface="Calibri" panose="020F0502020204030204" pitchFamily="34" charset="0"/>
                <a:cs typeface="Times New Roman" panose="02020603050405020304" pitchFamily="18" charset="0"/>
              </a:rPr>
              <a:t>Les ressources internes de la commune et notre capacité à mettre en œuvre les projets</a:t>
            </a:r>
            <a:endParaRPr lang="fr-FR" sz="800" b="1" dirty="0">
              <a:solidFill>
                <a:srgbClr val="067F4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Bef>
                <a:spcPts val="600"/>
              </a:spcBef>
              <a:spcAft>
                <a:spcPts val="600"/>
              </a:spcAft>
              <a:buFont typeface="Wingdings" pitchFamily="2" charset="2"/>
              <a:buChar char="Ø"/>
            </a:pPr>
            <a:r>
              <a:rPr lang="fr-FR" sz="2000" b="1" dirty="0">
                <a:effectLst/>
                <a:latin typeface="Calibri" panose="020F0502020204030204" pitchFamily="34" charset="0"/>
                <a:ea typeface="Calibri" panose="020F0502020204030204" pitchFamily="34" charset="0"/>
                <a:cs typeface="Times New Roman" panose="02020603050405020304" pitchFamily="18" charset="0"/>
              </a:rPr>
              <a:t>Les moyens financiers</a:t>
            </a:r>
            <a:endParaRPr lang="fr-FR" sz="600" b="1" dirty="0">
              <a:effectLst/>
              <a:latin typeface="Calibri" panose="020F0502020204030204" pitchFamily="34" charset="0"/>
              <a:ea typeface="Calibri" panose="020F0502020204030204" pitchFamily="34" charset="0"/>
              <a:cs typeface="Times New Roman" panose="02020603050405020304" pitchFamily="18" charset="0"/>
            </a:endParaRPr>
          </a:p>
          <a:p>
            <a:pPr marL="577850" indent="-215900" algn="just">
              <a:spcBef>
                <a:spcPts val="600"/>
              </a:spcBef>
              <a:spcAft>
                <a:spcPts val="600"/>
              </a:spcAft>
              <a:buFont typeface="Arial" panose="020B0604020202020204" pitchFamily="34" charset="0"/>
              <a:buChar char="•"/>
            </a:pPr>
            <a:r>
              <a:rPr lang="fr-FR" b="1" u="sng" dirty="0">
                <a:effectLst/>
                <a:latin typeface="Calibri" panose="020F0502020204030204" pitchFamily="34" charset="0"/>
                <a:ea typeface="Calibri" panose="020F0502020204030204" pitchFamily="34" charset="0"/>
                <a:cs typeface="Times New Roman" panose="02020603050405020304" pitchFamily="18" charset="0"/>
              </a:rPr>
              <a:t>L’autofinancement</a:t>
            </a:r>
            <a:r>
              <a:rPr lang="fr-FR" b="1" dirty="0">
                <a:effectLst/>
                <a:latin typeface="Calibri" panose="020F0502020204030204" pitchFamily="34" charset="0"/>
                <a:ea typeface="Calibri" panose="020F0502020204030204" pitchFamily="34" charset="0"/>
                <a:cs typeface="Times New Roman" panose="02020603050405020304" pitchFamily="18" charset="0"/>
              </a:rPr>
              <a:t> : La situation financière de la commune, s’améliore mais reste fragile. Notre capacité d’autofinancement redevenue positive en 2024, doit donc être confortée dans les années à venir.</a:t>
            </a:r>
          </a:p>
          <a:p>
            <a:pPr marL="577850" indent="-215900" algn="just">
              <a:spcBef>
                <a:spcPts val="600"/>
              </a:spcBef>
              <a:spcAft>
                <a:spcPts val="600"/>
              </a:spcAft>
              <a:buFont typeface="Arial" panose="020B0604020202020204" pitchFamily="34" charset="0"/>
              <a:buChar char="•"/>
            </a:pPr>
            <a:r>
              <a:rPr lang="fr-FR" b="1" u="sng" dirty="0">
                <a:latin typeface="Calibri" panose="020F0502020204030204" pitchFamily="34" charset="0"/>
                <a:ea typeface="Calibri" panose="020F0502020204030204" pitchFamily="34" charset="0"/>
                <a:cs typeface="Times New Roman" panose="02020603050405020304" pitchFamily="18" charset="0"/>
              </a:rPr>
              <a:t>L’emprunt</a:t>
            </a:r>
            <a:r>
              <a:rPr lang="fr-FR" b="1" dirty="0">
                <a:latin typeface="Calibri" panose="020F0502020204030204" pitchFamily="34" charset="0"/>
                <a:ea typeface="Calibri" panose="020F0502020204030204" pitchFamily="34" charset="0"/>
                <a:cs typeface="Times New Roman" panose="02020603050405020304" pitchFamily="18" charset="0"/>
              </a:rPr>
              <a:t> : Le recours modéré à l’emprunt pour les investissements structurants redevient possible.</a:t>
            </a:r>
          </a:p>
          <a:p>
            <a:pPr marL="577850" indent="-215900" algn="just">
              <a:spcBef>
                <a:spcPts val="600"/>
              </a:spcBef>
              <a:spcAft>
                <a:spcPts val="600"/>
              </a:spcAft>
              <a:buFont typeface="Arial" panose="020B0604020202020204" pitchFamily="34" charset="0"/>
              <a:buChar char="•"/>
            </a:pPr>
            <a:r>
              <a:rPr lang="fr-FR" b="1" u="sng" dirty="0">
                <a:latin typeface="Calibri" panose="020F0502020204030204" pitchFamily="34" charset="0"/>
                <a:ea typeface="Calibri" panose="020F0502020204030204" pitchFamily="34" charset="0"/>
                <a:cs typeface="Times New Roman" panose="02020603050405020304" pitchFamily="18" charset="0"/>
              </a:rPr>
              <a:t>Les subventions</a:t>
            </a:r>
            <a:r>
              <a:rPr lang="fr-FR" b="1" dirty="0">
                <a:latin typeface="Calibri" panose="020F0502020204030204" pitchFamily="34" charset="0"/>
                <a:ea typeface="Calibri" panose="020F0502020204030204" pitchFamily="34" charset="0"/>
                <a:cs typeface="Times New Roman" panose="02020603050405020304" pitchFamily="18" charset="0"/>
              </a:rPr>
              <a:t> :  La situation budgétaire de la France et le contexte économique actuel affectent l’ensemble de nos partenaires (État, Région, Département, CASGBS ..). Les subventions sont en très forte réduction (année blanche pour le département en 2024 et 2025).</a:t>
            </a:r>
          </a:p>
          <a:p>
            <a:pPr marL="361950" algn="just">
              <a:spcBef>
                <a:spcPts val="600"/>
              </a:spcBef>
              <a:spcAft>
                <a:spcPts val="600"/>
              </a:spcAft>
            </a:pPr>
            <a:endParaRPr lang="fr-FR" sz="8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0AED60A5-7118-ECD0-E2E5-2C826DD2B712}"/>
              </a:ext>
            </a:extLst>
          </p:cNvPr>
          <p:cNvSpPr/>
          <p:nvPr/>
        </p:nvSpPr>
        <p:spPr>
          <a:xfrm>
            <a:off x="1991544" y="1194087"/>
            <a:ext cx="7632848" cy="650737"/>
          </a:xfrm>
          <a:prstGeom prst="rect">
            <a:avLst/>
          </a:prstGeom>
          <a:solidFill>
            <a:schemeClr val="accent5">
              <a:lumMod val="40000"/>
              <a:lumOff val="6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Des investissements basés sur notre « capacité à faire »</a:t>
            </a:r>
            <a:endParaRPr lang="fr-FR" dirty="0"/>
          </a:p>
        </p:txBody>
      </p:sp>
      <p:sp>
        <p:nvSpPr>
          <p:cNvPr id="6" name="Rectangle 5">
            <a:extLst>
              <a:ext uri="{FF2B5EF4-FFF2-40B4-BE49-F238E27FC236}">
                <a16:creationId xmlns:a16="http://schemas.microsoft.com/office/drawing/2014/main" id="{F67C2CC7-AB0A-A61C-D565-52A39CB20F3E}"/>
              </a:ext>
            </a:extLst>
          </p:cNvPr>
          <p:cNvSpPr/>
          <p:nvPr/>
        </p:nvSpPr>
        <p:spPr>
          <a:xfrm>
            <a:off x="864096" y="5514567"/>
            <a:ext cx="10488488" cy="650737"/>
          </a:xfrm>
          <a:prstGeom prst="rect">
            <a:avLst/>
          </a:prstGeom>
          <a:solidFill>
            <a:schemeClr val="accent5">
              <a:lumMod val="40000"/>
              <a:lumOff val="6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algn="just">
              <a:spcBef>
                <a:spcPts val="600"/>
              </a:spcBef>
              <a:spcAft>
                <a:spcPts val="600"/>
              </a:spcAft>
            </a:pP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Des investissements orientés vers la diminution des coûts de fonctionnement</a:t>
            </a:r>
            <a:endParaRPr lang="fr-FR" sz="24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4043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0413B-A182-1183-E297-871114B330F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6233785-AA7A-0465-92E8-54A6CAF9D6D4}"/>
              </a:ext>
            </a:extLst>
          </p:cNvPr>
          <p:cNvSpPr/>
          <p:nvPr/>
        </p:nvSpPr>
        <p:spPr>
          <a:xfrm>
            <a:off x="4439816" y="1587297"/>
            <a:ext cx="3672408" cy="536580"/>
          </a:xfrm>
          <a:prstGeom prst="rect">
            <a:avLst/>
          </a:prstGeom>
          <a:solidFill>
            <a:schemeClr val="accent5">
              <a:lumMod val="40000"/>
              <a:lumOff val="6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Les axes prioritaires</a:t>
            </a:r>
            <a:endParaRPr lang="fr-FR" sz="3200" dirty="0">
              <a:solidFill>
                <a:srgbClr val="FF0000"/>
              </a:solidFill>
              <a:effectLst/>
            </a:endParaRPr>
          </a:p>
        </p:txBody>
      </p:sp>
      <p:pic>
        <p:nvPicPr>
          <p:cNvPr id="3" name="Image 2">
            <a:extLst>
              <a:ext uri="{FF2B5EF4-FFF2-40B4-BE49-F238E27FC236}">
                <a16:creationId xmlns:a16="http://schemas.microsoft.com/office/drawing/2014/main" id="{623C167D-56D4-2B4D-E22F-F80359F3471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891" y="9013"/>
            <a:ext cx="12241360" cy="1029726"/>
          </a:xfrm>
          <a:prstGeom prst="rect">
            <a:avLst/>
          </a:prstGeom>
        </p:spPr>
      </p:pic>
      <p:pic>
        <p:nvPicPr>
          <p:cNvPr id="4" name="Image 3">
            <a:extLst>
              <a:ext uri="{FF2B5EF4-FFF2-40B4-BE49-F238E27FC236}">
                <a16:creationId xmlns:a16="http://schemas.microsoft.com/office/drawing/2014/main" id="{95C37156-A826-5F78-65A6-9E6DD52CBA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pic>
        <p:nvPicPr>
          <p:cNvPr id="14" name="Image 13">
            <a:extLst>
              <a:ext uri="{FF2B5EF4-FFF2-40B4-BE49-F238E27FC236}">
                <a16:creationId xmlns:a16="http://schemas.microsoft.com/office/drawing/2014/main" id="{86551C74-3861-B780-25D9-574A5B5C166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6" y="6654257"/>
            <a:ext cx="12192000" cy="203743"/>
          </a:xfrm>
          <a:prstGeom prst="rect">
            <a:avLst/>
          </a:prstGeom>
        </p:spPr>
      </p:pic>
      <p:sp>
        <p:nvSpPr>
          <p:cNvPr id="12" name="AutoShape 3">
            <a:extLst>
              <a:ext uri="{FF2B5EF4-FFF2-40B4-BE49-F238E27FC236}">
                <a16:creationId xmlns:a16="http://schemas.microsoft.com/office/drawing/2014/main" id="{AF103640-A88C-A1A9-5261-FED7D64B8A7A}"/>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L’investissement en 2025</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sp>
        <p:nvSpPr>
          <p:cNvPr id="2" name="ZoneTexte 1">
            <a:extLst>
              <a:ext uri="{FF2B5EF4-FFF2-40B4-BE49-F238E27FC236}">
                <a16:creationId xmlns:a16="http://schemas.microsoft.com/office/drawing/2014/main" id="{14D26E13-3E13-77CD-973C-04AC19BD4BBC}"/>
              </a:ext>
            </a:extLst>
          </p:cNvPr>
          <p:cNvSpPr txBox="1"/>
          <p:nvPr/>
        </p:nvSpPr>
        <p:spPr>
          <a:xfrm>
            <a:off x="1919536" y="2809379"/>
            <a:ext cx="8784976" cy="3293209"/>
          </a:xfrm>
          <a:prstGeom prst="rect">
            <a:avLst/>
          </a:prstGeom>
          <a:noFill/>
        </p:spPr>
        <p:txBody>
          <a:bodyPr wrap="square" rtlCol="0">
            <a:spAutoFit/>
          </a:bodyPr>
          <a:lstStyle/>
          <a:p>
            <a:pPr marL="342900" indent="-342900" algn="just">
              <a:spcBef>
                <a:spcPts val="600"/>
              </a:spcBef>
              <a:spcAft>
                <a:spcPts val="600"/>
              </a:spcAft>
              <a:buFont typeface="Wingdings" pitchFamily="2" charset="2"/>
              <a:buChar char="q"/>
            </a:pPr>
            <a:r>
              <a:rPr lang="fr-FR" sz="2400" b="1" dirty="0">
                <a:latin typeface="Calibri" panose="020F0502020204030204" pitchFamily="34" charset="0"/>
                <a:ea typeface="Calibri" panose="020F0502020204030204" pitchFamily="34" charset="0"/>
                <a:cs typeface="Times New Roman" panose="02020603050405020304" pitchFamily="18" charset="0"/>
              </a:rPr>
              <a:t>La protection de notre environnement </a:t>
            </a:r>
          </a:p>
          <a:p>
            <a:pPr marL="342900" indent="-342900" algn="just">
              <a:spcBef>
                <a:spcPts val="600"/>
              </a:spcBef>
              <a:spcAft>
                <a:spcPts val="600"/>
              </a:spcAft>
              <a:buFont typeface="Wingdings" pitchFamily="2" charset="2"/>
              <a:buChar char="q"/>
            </a:pPr>
            <a:r>
              <a:rPr lang="fr-FR" sz="2400" b="1" dirty="0">
                <a:latin typeface="Calibri" panose="020F0502020204030204" pitchFamily="34" charset="0"/>
                <a:ea typeface="Calibri" panose="020F0502020204030204" pitchFamily="34" charset="0"/>
                <a:cs typeface="Times New Roman" panose="02020603050405020304" pitchFamily="18" charset="0"/>
              </a:rPr>
              <a:t>L’urbanisme : PLU et SPR</a:t>
            </a:r>
          </a:p>
          <a:p>
            <a:pPr marL="342900" indent="-342900" algn="just">
              <a:spcBef>
                <a:spcPts val="600"/>
              </a:spcBef>
              <a:spcAft>
                <a:spcPts val="600"/>
              </a:spcAft>
              <a:buFont typeface="Wingdings" pitchFamily="2" charset="2"/>
              <a:buChar char="q"/>
            </a:pPr>
            <a:r>
              <a:rPr lang="fr-FR" sz="2400" b="1" dirty="0">
                <a:latin typeface="Calibri" panose="020F0502020204030204" pitchFamily="34" charset="0"/>
                <a:ea typeface="Calibri" panose="020F0502020204030204" pitchFamily="34" charset="0"/>
                <a:cs typeface="Times New Roman" panose="02020603050405020304" pitchFamily="18" charset="0"/>
              </a:rPr>
              <a:t>L’amélioration de la sécurité des personnes et des déplacements</a:t>
            </a:r>
          </a:p>
          <a:p>
            <a:pPr marL="342900" indent="-342900" algn="just">
              <a:spcBef>
                <a:spcPts val="600"/>
              </a:spcBef>
              <a:spcAft>
                <a:spcPts val="600"/>
              </a:spcAft>
              <a:buFont typeface="Wingdings" pitchFamily="2" charset="2"/>
              <a:buChar char="q"/>
            </a:pPr>
            <a:r>
              <a:rPr lang="fr-FR" sz="2400" b="1" dirty="0">
                <a:latin typeface="Calibri" panose="020F0502020204030204" pitchFamily="34" charset="0"/>
                <a:ea typeface="Calibri" panose="020F0502020204030204" pitchFamily="34" charset="0"/>
                <a:cs typeface="Times New Roman" panose="02020603050405020304" pitchFamily="18" charset="0"/>
              </a:rPr>
              <a:t>L’entretien de nos voiries, les déplacements et l’amélioration de l’accessibilité</a:t>
            </a:r>
          </a:p>
          <a:p>
            <a:pPr marL="342900" indent="-342900" algn="just">
              <a:spcBef>
                <a:spcPts val="600"/>
              </a:spcBef>
              <a:spcAft>
                <a:spcPts val="600"/>
              </a:spcAft>
              <a:buFont typeface="Wingdings" pitchFamily="2" charset="2"/>
              <a:buChar char="q"/>
            </a:pPr>
            <a:r>
              <a:rPr lang="fr-FR" sz="2400" b="1" dirty="0">
                <a:latin typeface="Calibri" panose="020F0502020204030204" pitchFamily="34" charset="0"/>
                <a:ea typeface="Calibri" panose="020F0502020204030204" pitchFamily="34" charset="0"/>
                <a:cs typeface="Times New Roman" panose="02020603050405020304" pitchFamily="18" charset="0"/>
              </a:rPr>
              <a:t>L’entretien de nos écoles et des bâtiments appelés à être conservés dans le cadre des restructurations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4220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EB505-AA60-87A7-7CDC-CBE751930FD0}"/>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E2E69ADA-DAEE-C911-28BA-FD83F05CB8F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80" y="-16320"/>
            <a:ext cx="12241360" cy="1029726"/>
          </a:xfrm>
          <a:prstGeom prst="rect">
            <a:avLst/>
          </a:prstGeom>
        </p:spPr>
      </p:pic>
      <p:pic>
        <p:nvPicPr>
          <p:cNvPr id="4" name="Image 3">
            <a:extLst>
              <a:ext uri="{FF2B5EF4-FFF2-40B4-BE49-F238E27FC236}">
                <a16:creationId xmlns:a16="http://schemas.microsoft.com/office/drawing/2014/main" id="{B1DD961A-5813-C48E-5992-D872B371B3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pic>
        <p:nvPicPr>
          <p:cNvPr id="14" name="Image 13">
            <a:extLst>
              <a:ext uri="{FF2B5EF4-FFF2-40B4-BE49-F238E27FC236}">
                <a16:creationId xmlns:a16="http://schemas.microsoft.com/office/drawing/2014/main" id="{8E1C1E85-12C0-23F2-EBF7-9E7B023546C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6" y="6654257"/>
            <a:ext cx="12192000" cy="203743"/>
          </a:xfrm>
          <a:prstGeom prst="rect">
            <a:avLst/>
          </a:prstGeom>
        </p:spPr>
      </p:pic>
      <p:sp>
        <p:nvSpPr>
          <p:cNvPr id="12" name="AutoShape 3">
            <a:extLst>
              <a:ext uri="{FF2B5EF4-FFF2-40B4-BE49-F238E27FC236}">
                <a16:creationId xmlns:a16="http://schemas.microsoft.com/office/drawing/2014/main" id="{B88AAC7D-130E-2456-27D3-A460D0361359}"/>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L’investissement</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sp>
        <p:nvSpPr>
          <p:cNvPr id="8" name="ZoneTexte 7">
            <a:extLst>
              <a:ext uri="{FF2B5EF4-FFF2-40B4-BE49-F238E27FC236}">
                <a16:creationId xmlns:a16="http://schemas.microsoft.com/office/drawing/2014/main" id="{CDCFAEA5-C5B0-89D0-DFB8-2A266041870C}"/>
              </a:ext>
            </a:extLst>
          </p:cNvPr>
          <p:cNvSpPr txBox="1"/>
          <p:nvPr/>
        </p:nvSpPr>
        <p:spPr>
          <a:xfrm>
            <a:off x="407368" y="1300698"/>
            <a:ext cx="6624736" cy="461665"/>
          </a:xfrm>
          <a:prstGeom prst="rect">
            <a:avLst/>
          </a:prstGeom>
          <a:noFill/>
        </p:spPr>
        <p:txBody>
          <a:bodyPr wrap="square">
            <a:spAutoFit/>
          </a:bodyPr>
          <a:lstStyle/>
          <a:p>
            <a:r>
              <a:rPr lang="fr-FR" sz="2400" b="1" u="sng" dirty="0">
                <a:effectLst/>
                <a:latin typeface="Calibri" panose="020F0502020204030204" pitchFamily="34" charset="0"/>
                <a:ea typeface="Calibri" panose="020F0502020204030204" pitchFamily="34" charset="0"/>
                <a:cs typeface="Times New Roman" panose="02020603050405020304" pitchFamily="18" charset="0"/>
              </a:rPr>
              <a:t>Les principales opérations</a:t>
            </a:r>
            <a:r>
              <a:rPr lang="fr-FR"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2400" dirty="0"/>
          </a:p>
        </p:txBody>
      </p:sp>
      <p:pic>
        <p:nvPicPr>
          <p:cNvPr id="7" name="Image 6">
            <a:extLst>
              <a:ext uri="{FF2B5EF4-FFF2-40B4-BE49-F238E27FC236}">
                <a16:creationId xmlns:a16="http://schemas.microsoft.com/office/drawing/2014/main" id="{E04DF938-C840-D498-1345-1A68353CCCFE}"/>
              </a:ext>
            </a:extLst>
          </p:cNvPr>
          <p:cNvPicPr>
            <a:picLocks noChangeAspect="1"/>
          </p:cNvPicPr>
          <p:nvPr/>
        </p:nvPicPr>
        <p:blipFill>
          <a:blip r:embed="rId5"/>
          <a:stretch>
            <a:fillRect/>
          </a:stretch>
        </p:blipFill>
        <p:spPr>
          <a:xfrm>
            <a:off x="983432" y="2324450"/>
            <a:ext cx="10584902" cy="3580850"/>
          </a:xfrm>
          <a:prstGeom prst="rect">
            <a:avLst/>
          </a:prstGeom>
        </p:spPr>
      </p:pic>
      <p:cxnSp>
        <p:nvCxnSpPr>
          <p:cNvPr id="2" name="Connecteur droit 1">
            <a:extLst>
              <a:ext uri="{FF2B5EF4-FFF2-40B4-BE49-F238E27FC236}">
                <a16:creationId xmlns:a16="http://schemas.microsoft.com/office/drawing/2014/main" id="{208DFDF8-36BA-D478-7A34-78221C463F29}"/>
              </a:ext>
            </a:extLst>
          </p:cNvPr>
          <p:cNvCxnSpPr>
            <a:cxnSpLocks/>
          </p:cNvCxnSpPr>
          <p:nvPr/>
        </p:nvCxnSpPr>
        <p:spPr>
          <a:xfrm>
            <a:off x="983432" y="2324450"/>
            <a:ext cx="0" cy="297675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46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458D4-9AE6-71AA-EBEC-DCBD3BD0D2D3}"/>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E8A34C55-BDFE-EC8D-37FB-B22D02E64F3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80" y="-4534"/>
            <a:ext cx="12241360" cy="1029726"/>
          </a:xfrm>
          <a:prstGeom prst="rect">
            <a:avLst/>
          </a:prstGeom>
        </p:spPr>
      </p:pic>
      <p:pic>
        <p:nvPicPr>
          <p:cNvPr id="4" name="Image 3">
            <a:extLst>
              <a:ext uri="{FF2B5EF4-FFF2-40B4-BE49-F238E27FC236}">
                <a16:creationId xmlns:a16="http://schemas.microsoft.com/office/drawing/2014/main" id="{9357A21D-7754-CE80-F4FB-4073F1BC2E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pic>
        <p:nvPicPr>
          <p:cNvPr id="14" name="Image 13">
            <a:extLst>
              <a:ext uri="{FF2B5EF4-FFF2-40B4-BE49-F238E27FC236}">
                <a16:creationId xmlns:a16="http://schemas.microsoft.com/office/drawing/2014/main" id="{2D1DDA7D-90FF-BDF0-036D-F0F3DC2955F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6" y="6654257"/>
            <a:ext cx="12192000" cy="203743"/>
          </a:xfrm>
          <a:prstGeom prst="rect">
            <a:avLst/>
          </a:prstGeom>
        </p:spPr>
      </p:pic>
      <p:sp>
        <p:nvSpPr>
          <p:cNvPr id="12" name="AutoShape 3">
            <a:extLst>
              <a:ext uri="{FF2B5EF4-FFF2-40B4-BE49-F238E27FC236}">
                <a16:creationId xmlns:a16="http://schemas.microsoft.com/office/drawing/2014/main" id="{41EBB147-8744-E1B5-9125-66AFCA8377B1}"/>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L’investissement</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pic>
        <p:nvPicPr>
          <p:cNvPr id="7" name="Image 6">
            <a:extLst>
              <a:ext uri="{FF2B5EF4-FFF2-40B4-BE49-F238E27FC236}">
                <a16:creationId xmlns:a16="http://schemas.microsoft.com/office/drawing/2014/main" id="{17E8DDAA-77C0-83F1-D06D-D00762F1843F}"/>
              </a:ext>
            </a:extLst>
          </p:cNvPr>
          <p:cNvPicPr>
            <a:picLocks noChangeAspect="1"/>
          </p:cNvPicPr>
          <p:nvPr/>
        </p:nvPicPr>
        <p:blipFill>
          <a:blip r:embed="rId5"/>
          <a:stretch>
            <a:fillRect/>
          </a:stretch>
        </p:blipFill>
        <p:spPr>
          <a:xfrm>
            <a:off x="1518993" y="1286504"/>
            <a:ext cx="9154014" cy="5589792"/>
          </a:xfrm>
          <a:prstGeom prst="rect">
            <a:avLst/>
          </a:prstGeom>
        </p:spPr>
      </p:pic>
      <p:cxnSp>
        <p:nvCxnSpPr>
          <p:cNvPr id="2" name="Connecteur droit 1">
            <a:extLst>
              <a:ext uri="{FF2B5EF4-FFF2-40B4-BE49-F238E27FC236}">
                <a16:creationId xmlns:a16="http://schemas.microsoft.com/office/drawing/2014/main" id="{08A191EC-902B-01B9-9EFB-23F43323ADF9}"/>
              </a:ext>
            </a:extLst>
          </p:cNvPr>
          <p:cNvCxnSpPr>
            <a:cxnSpLocks/>
          </p:cNvCxnSpPr>
          <p:nvPr/>
        </p:nvCxnSpPr>
        <p:spPr>
          <a:xfrm>
            <a:off x="1502295" y="1286504"/>
            <a:ext cx="16698" cy="502281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225EFB3C-625C-41F9-D2ED-31D4064E806C}"/>
              </a:ext>
            </a:extLst>
          </p:cNvPr>
          <p:cNvSpPr txBox="1"/>
          <p:nvPr/>
        </p:nvSpPr>
        <p:spPr>
          <a:xfrm>
            <a:off x="9255162" y="2334986"/>
            <a:ext cx="1233326" cy="508658"/>
          </a:xfrm>
          <a:prstGeom prst="rect">
            <a:avLst/>
          </a:prstGeom>
          <a:solidFill>
            <a:schemeClr val="bg1"/>
          </a:solidFill>
        </p:spPr>
        <p:txBody>
          <a:bodyPr wrap="square" rtlCol="0">
            <a:spAutoFit/>
          </a:bodyPr>
          <a:lstStyle/>
          <a:p>
            <a:endParaRPr lang="fr-FR" dirty="0"/>
          </a:p>
        </p:txBody>
      </p:sp>
      <p:sp>
        <p:nvSpPr>
          <p:cNvPr id="5" name="ZoneTexte 4">
            <a:extLst>
              <a:ext uri="{FF2B5EF4-FFF2-40B4-BE49-F238E27FC236}">
                <a16:creationId xmlns:a16="http://schemas.microsoft.com/office/drawing/2014/main" id="{A3BE55F0-5DE1-28B3-E924-A89CF1DDCF06}"/>
              </a:ext>
            </a:extLst>
          </p:cNvPr>
          <p:cNvSpPr txBox="1"/>
          <p:nvPr/>
        </p:nvSpPr>
        <p:spPr>
          <a:xfrm>
            <a:off x="9502193" y="2411596"/>
            <a:ext cx="1058303" cy="353943"/>
          </a:xfrm>
          <a:prstGeom prst="rect">
            <a:avLst/>
          </a:prstGeom>
          <a:noFill/>
        </p:spPr>
        <p:txBody>
          <a:bodyPr wrap="none" rtlCol="0">
            <a:spAutoFit/>
          </a:bodyPr>
          <a:lstStyle/>
          <a:p>
            <a:r>
              <a:rPr lang="fr-FR" sz="1700" b="1" dirty="0"/>
              <a:t>500 000 €</a:t>
            </a:r>
          </a:p>
        </p:txBody>
      </p:sp>
    </p:spTree>
    <p:extLst>
      <p:ext uri="{BB962C8B-B14F-4D97-AF65-F5344CB8AC3E}">
        <p14:creationId xmlns:p14="http://schemas.microsoft.com/office/powerpoint/2010/main" val="863699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FAB1A-BA5E-A48E-0777-30883F8B87DA}"/>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0D3D7A01-7E2F-D99B-0041-2DA19227CA5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80" y="-4534"/>
            <a:ext cx="12241360" cy="1029726"/>
          </a:xfrm>
          <a:prstGeom prst="rect">
            <a:avLst/>
          </a:prstGeom>
        </p:spPr>
      </p:pic>
      <p:pic>
        <p:nvPicPr>
          <p:cNvPr id="4" name="Image 3">
            <a:extLst>
              <a:ext uri="{FF2B5EF4-FFF2-40B4-BE49-F238E27FC236}">
                <a16:creationId xmlns:a16="http://schemas.microsoft.com/office/drawing/2014/main" id="{8CB41B92-ED76-A749-8BC1-BCF3484346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pic>
        <p:nvPicPr>
          <p:cNvPr id="14" name="Image 13">
            <a:extLst>
              <a:ext uri="{FF2B5EF4-FFF2-40B4-BE49-F238E27FC236}">
                <a16:creationId xmlns:a16="http://schemas.microsoft.com/office/drawing/2014/main" id="{EC578F37-A53E-19B4-2719-CC15F22F92C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6" y="6654257"/>
            <a:ext cx="12192000" cy="203743"/>
          </a:xfrm>
          <a:prstGeom prst="rect">
            <a:avLst/>
          </a:prstGeom>
        </p:spPr>
      </p:pic>
      <p:sp>
        <p:nvSpPr>
          <p:cNvPr id="12" name="AutoShape 3">
            <a:extLst>
              <a:ext uri="{FF2B5EF4-FFF2-40B4-BE49-F238E27FC236}">
                <a16:creationId xmlns:a16="http://schemas.microsoft.com/office/drawing/2014/main" id="{A132BAB4-82D0-443D-F6F8-843BAEE8B8E0}"/>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L’investissement</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pic>
        <p:nvPicPr>
          <p:cNvPr id="2" name="Image 1">
            <a:extLst>
              <a:ext uri="{FF2B5EF4-FFF2-40B4-BE49-F238E27FC236}">
                <a16:creationId xmlns:a16="http://schemas.microsoft.com/office/drawing/2014/main" id="{DA1D9F20-0F44-AAC8-928A-73A26D37A79D}"/>
              </a:ext>
            </a:extLst>
          </p:cNvPr>
          <p:cNvPicPr>
            <a:picLocks noChangeAspect="1"/>
          </p:cNvPicPr>
          <p:nvPr/>
        </p:nvPicPr>
        <p:blipFill>
          <a:blip r:embed="rId5"/>
          <a:stretch>
            <a:fillRect/>
          </a:stretch>
        </p:blipFill>
        <p:spPr>
          <a:xfrm>
            <a:off x="1343472" y="2003520"/>
            <a:ext cx="9696808" cy="3672408"/>
          </a:xfrm>
          <a:prstGeom prst="rect">
            <a:avLst/>
          </a:prstGeom>
        </p:spPr>
      </p:pic>
      <p:cxnSp>
        <p:nvCxnSpPr>
          <p:cNvPr id="6" name="Connecteur droit 5">
            <a:extLst>
              <a:ext uri="{FF2B5EF4-FFF2-40B4-BE49-F238E27FC236}">
                <a16:creationId xmlns:a16="http://schemas.microsoft.com/office/drawing/2014/main" id="{3229A3C9-258C-9B39-55B5-0DB13FBC25EB}"/>
              </a:ext>
            </a:extLst>
          </p:cNvPr>
          <p:cNvCxnSpPr/>
          <p:nvPr/>
        </p:nvCxnSpPr>
        <p:spPr>
          <a:xfrm>
            <a:off x="1343472" y="2003520"/>
            <a:ext cx="0" cy="308166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6">
            <p14:nvContentPartPr>
              <p14:cNvPr id="8" name="Encre 7">
                <a:extLst>
                  <a:ext uri="{FF2B5EF4-FFF2-40B4-BE49-F238E27FC236}">
                    <a16:creationId xmlns:a16="http://schemas.microsoft.com/office/drawing/2014/main" id="{2A1A35D3-5705-29E1-3AAE-1A807517F5ED}"/>
                  </a:ext>
                </a:extLst>
              </p14:cNvPr>
              <p14:cNvContentPartPr/>
              <p14:nvPr/>
            </p14:nvContentPartPr>
            <p14:xfrm>
              <a:off x="1360710" y="3138210"/>
              <a:ext cx="360" cy="360"/>
            </p14:xfrm>
          </p:contentPart>
        </mc:Choice>
        <mc:Fallback xmlns="">
          <p:pic>
            <p:nvPicPr>
              <p:cNvPr id="8" name="Encre 7">
                <a:extLst>
                  <a:ext uri="{FF2B5EF4-FFF2-40B4-BE49-F238E27FC236}">
                    <a16:creationId xmlns:a16="http://schemas.microsoft.com/office/drawing/2014/main" id="{2A1A35D3-5705-29E1-3AAE-1A807517F5ED}"/>
                  </a:ext>
                </a:extLst>
              </p:cNvPr>
              <p:cNvPicPr/>
              <p:nvPr/>
            </p:nvPicPr>
            <p:blipFill>
              <a:blip r:embed="rId7"/>
              <a:stretch>
                <a:fillRect/>
              </a:stretch>
            </p:blipFill>
            <p:spPr>
              <a:xfrm>
                <a:off x="1352070" y="312957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Encre 8">
                <a:extLst>
                  <a:ext uri="{FF2B5EF4-FFF2-40B4-BE49-F238E27FC236}">
                    <a16:creationId xmlns:a16="http://schemas.microsoft.com/office/drawing/2014/main" id="{09E43EDF-981E-BEFC-F640-1FF1E2F14C23}"/>
                  </a:ext>
                </a:extLst>
              </p14:cNvPr>
              <p14:cNvContentPartPr/>
              <p14:nvPr/>
            </p14:nvContentPartPr>
            <p14:xfrm>
              <a:off x="1353441" y="3520038"/>
              <a:ext cx="360" cy="360"/>
            </p14:xfrm>
          </p:contentPart>
        </mc:Choice>
        <mc:Fallback xmlns="">
          <p:pic>
            <p:nvPicPr>
              <p:cNvPr id="9" name="Encre 8">
                <a:extLst>
                  <a:ext uri="{FF2B5EF4-FFF2-40B4-BE49-F238E27FC236}">
                    <a16:creationId xmlns:a16="http://schemas.microsoft.com/office/drawing/2014/main" id="{09E43EDF-981E-BEFC-F640-1FF1E2F14C23}"/>
                  </a:ext>
                </a:extLst>
              </p:cNvPr>
              <p:cNvPicPr/>
              <p:nvPr/>
            </p:nvPicPr>
            <p:blipFill>
              <a:blip r:embed="rId7"/>
              <a:stretch>
                <a:fillRect/>
              </a:stretch>
            </p:blipFill>
            <p:spPr>
              <a:xfrm>
                <a:off x="1344441" y="3511038"/>
                <a:ext cx="18000" cy="18000"/>
              </a:xfrm>
              <a:prstGeom prst="rect">
                <a:avLst/>
              </a:prstGeom>
            </p:spPr>
          </p:pic>
        </mc:Fallback>
      </mc:AlternateContent>
    </p:spTree>
    <p:extLst>
      <p:ext uri="{BB962C8B-B14F-4D97-AF65-F5344CB8AC3E}">
        <p14:creationId xmlns:p14="http://schemas.microsoft.com/office/powerpoint/2010/main" val="1257773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9536" y="116633"/>
            <a:ext cx="576064" cy="831611"/>
          </a:xfrm>
          <a:prstGeom prst="rect">
            <a:avLst/>
          </a:prstGeom>
        </p:spPr>
      </p:pic>
      <p:pic>
        <p:nvPicPr>
          <p:cNvPr id="9" name="Imag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96400" y="115788"/>
            <a:ext cx="576064" cy="831611"/>
          </a:xfrm>
          <a:prstGeom prst="rect">
            <a:avLst/>
          </a:prstGeom>
        </p:spPr>
      </p:pic>
      <p:pic>
        <p:nvPicPr>
          <p:cNvPr id="10" name="Imag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9753" y="203742"/>
            <a:ext cx="5172494" cy="655701"/>
          </a:xfrm>
          <a:prstGeom prst="rect">
            <a:avLst/>
          </a:prstGeom>
        </p:spPr>
      </p:pic>
      <p:pic>
        <p:nvPicPr>
          <p:cNvPr id="11" name="Image 10">
            <a:extLst>
              <a:ext uri="{FF2B5EF4-FFF2-40B4-BE49-F238E27FC236}">
                <a16:creationId xmlns:a16="http://schemas.microsoft.com/office/drawing/2014/main" id="{00D48531-1178-45D2-AFCC-DE1EF6C5C14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680" y="-27384"/>
            <a:ext cx="12192000" cy="1025574"/>
          </a:xfrm>
          <a:prstGeom prst="rect">
            <a:avLst/>
          </a:prstGeom>
        </p:spPr>
      </p:pic>
      <p:pic>
        <p:nvPicPr>
          <p:cNvPr id="14" name="Image 13">
            <a:extLst>
              <a:ext uri="{FF2B5EF4-FFF2-40B4-BE49-F238E27FC236}">
                <a16:creationId xmlns:a16="http://schemas.microsoft.com/office/drawing/2014/main" id="{489EAB21-6B67-48C7-A5C0-50CA929EACE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436" y="6654257"/>
            <a:ext cx="12192000" cy="203743"/>
          </a:xfrm>
          <a:prstGeom prst="rect">
            <a:avLst/>
          </a:prstGeom>
        </p:spPr>
      </p:pic>
      <p:sp>
        <p:nvSpPr>
          <p:cNvPr id="12" name="AutoShape 3">
            <a:extLst>
              <a:ext uri="{FF2B5EF4-FFF2-40B4-BE49-F238E27FC236}">
                <a16:creationId xmlns:a16="http://schemas.microsoft.com/office/drawing/2014/main" id="{FE4AE6D6-441C-454A-B002-77FC0D564501}"/>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Programme pluriannuel d’investissement</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pic>
        <p:nvPicPr>
          <p:cNvPr id="13" name="Image 12">
            <a:extLst>
              <a:ext uri="{FF2B5EF4-FFF2-40B4-BE49-F238E27FC236}">
                <a16:creationId xmlns:a16="http://schemas.microsoft.com/office/drawing/2014/main" id="{BA1F51F5-2482-4F50-84D4-27698E3E523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graphicFrame>
        <p:nvGraphicFramePr>
          <p:cNvPr id="3" name="Tableau 2">
            <a:extLst>
              <a:ext uri="{FF2B5EF4-FFF2-40B4-BE49-F238E27FC236}">
                <a16:creationId xmlns:a16="http://schemas.microsoft.com/office/drawing/2014/main" id="{3FD3F1F5-A5FF-CC0C-831F-03CF61C21C4D}"/>
              </a:ext>
            </a:extLst>
          </p:cNvPr>
          <p:cNvGraphicFramePr>
            <a:graphicFrameLocks noGrp="1"/>
          </p:cNvGraphicFramePr>
          <p:nvPr>
            <p:extLst>
              <p:ext uri="{D42A27DB-BD31-4B8C-83A1-F6EECF244321}">
                <p14:modId xmlns:p14="http://schemas.microsoft.com/office/powerpoint/2010/main" val="860780905"/>
              </p:ext>
            </p:extLst>
          </p:nvPr>
        </p:nvGraphicFramePr>
        <p:xfrm>
          <a:off x="191344" y="1139145"/>
          <a:ext cx="11305255" cy="5361561"/>
        </p:xfrm>
        <a:graphic>
          <a:graphicData uri="http://schemas.openxmlformats.org/drawingml/2006/table">
            <a:tbl>
              <a:tblPr firstRow="1" firstCol="1" bandRow="1">
                <a:tableStyleId>{5C22544A-7EE6-4342-B048-85BDC9FD1C3A}</a:tableStyleId>
              </a:tblPr>
              <a:tblGrid>
                <a:gridCol w="6812884">
                  <a:extLst>
                    <a:ext uri="{9D8B030D-6E8A-4147-A177-3AD203B41FA5}">
                      <a16:colId xmlns:a16="http://schemas.microsoft.com/office/drawing/2014/main" val="1572055603"/>
                    </a:ext>
                  </a:extLst>
                </a:gridCol>
                <a:gridCol w="1497457">
                  <a:extLst>
                    <a:ext uri="{9D8B030D-6E8A-4147-A177-3AD203B41FA5}">
                      <a16:colId xmlns:a16="http://schemas.microsoft.com/office/drawing/2014/main" val="3077541117"/>
                    </a:ext>
                  </a:extLst>
                </a:gridCol>
                <a:gridCol w="1497457">
                  <a:extLst>
                    <a:ext uri="{9D8B030D-6E8A-4147-A177-3AD203B41FA5}">
                      <a16:colId xmlns:a16="http://schemas.microsoft.com/office/drawing/2014/main" val="1845149889"/>
                    </a:ext>
                  </a:extLst>
                </a:gridCol>
                <a:gridCol w="1497457">
                  <a:extLst>
                    <a:ext uri="{9D8B030D-6E8A-4147-A177-3AD203B41FA5}">
                      <a16:colId xmlns:a16="http://schemas.microsoft.com/office/drawing/2014/main" val="2245487909"/>
                    </a:ext>
                  </a:extLst>
                </a:gridCol>
              </a:tblGrid>
              <a:tr h="348811">
                <a:tc>
                  <a:txBody>
                    <a:bodyPr/>
                    <a:lstStyle/>
                    <a:p>
                      <a:pPr algn="l">
                        <a:lnSpc>
                          <a:spcPct val="107000"/>
                        </a:lnSpc>
                        <a:spcBef>
                          <a:spcPts val="600"/>
                        </a:spcBef>
                        <a:spcAft>
                          <a:spcPts val="600"/>
                        </a:spcAft>
                      </a:pPr>
                      <a:r>
                        <a:rPr lang="fr-FR" sz="1600" dirty="0">
                          <a:effectLst/>
                        </a:rPr>
                        <a:t>PROGRAMME PLURI ANNUEL D’INVESTISSEMENTS en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tc>
                  <a:txBody>
                    <a:bodyPr/>
                    <a:lstStyle/>
                    <a:p>
                      <a:pPr algn="ctr">
                        <a:lnSpc>
                          <a:spcPct val="107000"/>
                        </a:lnSpc>
                        <a:spcBef>
                          <a:spcPts val="600"/>
                        </a:spcBef>
                        <a:spcAft>
                          <a:spcPts val="600"/>
                        </a:spcAft>
                      </a:pPr>
                      <a:r>
                        <a:rPr lang="fr-FR" sz="1800" dirty="0">
                          <a:effectLst/>
                        </a:rPr>
                        <a:t>2025</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tc>
                  <a:txBody>
                    <a:bodyPr/>
                    <a:lstStyle/>
                    <a:p>
                      <a:pPr algn="ctr">
                        <a:lnSpc>
                          <a:spcPct val="107000"/>
                        </a:lnSpc>
                        <a:spcBef>
                          <a:spcPts val="600"/>
                        </a:spcBef>
                        <a:spcAft>
                          <a:spcPts val="600"/>
                        </a:spcAft>
                      </a:pPr>
                      <a:r>
                        <a:rPr lang="fr-FR" sz="1800" dirty="0">
                          <a:effectLst/>
                        </a:rPr>
                        <a:t>2026</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tc>
                  <a:txBody>
                    <a:bodyPr/>
                    <a:lstStyle/>
                    <a:p>
                      <a:pPr algn="ctr">
                        <a:lnSpc>
                          <a:spcPct val="107000"/>
                        </a:lnSpc>
                        <a:spcBef>
                          <a:spcPts val="600"/>
                        </a:spcBef>
                        <a:spcAft>
                          <a:spcPts val="600"/>
                        </a:spcAft>
                      </a:pPr>
                      <a:r>
                        <a:rPr lang="fr-FR" sz="1800" dirty="0">
                          <a:effectLst/>
                        </a:rPr>
                        <a:t>2027</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extLst>
                  <a:ext uri="{0D108BD9-81ED-4DB2-BD59-A6C34878D82A}">
                    <a16:rowId xmlns:a16="http://schemas.microsoft.com/office/drawing/2014/main" val="2576564300"/>
                  </a:ext>
                </a:extLst>
              </a:tr>
              <a:tr h="348811">
                <a:tc>
                  <a:txBody>
                    <a:bodyPr/>
                    <a:lstStyle/>
                    <a:p>
                      <a:pPr algn="l">
                        <a:lnSpc>
                          <a:spcPct val="107000"/>
                        </a:lnSpc>
                        <a:spcBef>
                          <a:spcPts val="600"/>
                        </a:spcBef>
                        <a:spcAft>
                          <a:spcPts val="600"/>
                        </a:spcAft>
                      </a:pPr>
                      <a:r>
                        <a:rPr lang="fr-FR" sz="1800" dirty="0">
                          <a:solidFill>
                            <a:schemeClr val="tx1"/>
                          </a:solidFill>
                          <a:effectLst/>
                        </a:rPr>
                        <a:t>Urbanisme</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solidFill>
                      <a:srgbClr val="D0D8E9"/>
                    </a:solidFill>
                  </a:tcPr>
                </a:tc>
                <a:tc>
                  <a:txBody>
                    <a:bodyPr/>
                    <a:lstStyle/>
                    <a:p>
                      <a:pPr algn="r">
                        <a:lnSpc>
                          <a:spcPct val="107000"/>
                        </a:lnSpc>
                        <a:spcBef>
                          <a:spcPts val="600"/>
                        </a:spcBef>
                        <a:spcAft>
                          <a:spcPts val="600"/>
                        </a:spcAft>
                      </a:pPr>
                      <a:r>
                        <a:rPr lang="fr-FR" sz="1800" dirty="0">
                          <a:effectLst/>
                        </a:rPr>
                        <a:t>278 000 €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tc>
                  <a:txBody>
                    <a:bodyPr/>
                    <a:lstStyle/>
                    <a:p>
                      <a:pPr algn="r">
                        <a:lnSpc>
                          <a:spcPct val="107000"/>
                        </a:lnSpc>
                        <a:spcBef>
                          <a:spcPts val="600"/>
                        </a:spcBef>
                        <a:spcAft>
                          <a:spcPts val="600"/>
                        </a:spcAft>
                      </a:pPr>
                      <a:r>
                        <a:rPr lang="fr-FR" sz="1800" dirty="0">
                          <a:effectLst/>
                        </a:rPr>
                        <a:t>50 000 €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tc>
                  <a:txBody>
                    <a:bodyPr/>
                    <a:lstStyle/>
                    <a:p>
                      <a:pPr algn="r">
                        <a:lnSpc>
                          <a:spcPct val="107000"/>
                        </a:lnSpc>
                        <a:spcBef>
                          <a:spcPts val="600"/>
                        </a:spcBef>
                        <a:spcAft>
                          <a:spcPts val="600"/>
                        </a:spcAft>
                      </a:pPr>
                      <a:r>
                        <a:rPr lang="fr-FR" sz="1800" dirty="0">
                          <a:effectLst/>
                        </a:rPr>
                        <a:t>50 000 €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extLst>
                  <a:ext uri="{0D108BD9-81ED-4DB2-BD59-A6C34878D82A}">
                    <a16:rowId xmlns:a16="http://schemas.microsoft.com/office/drawing/2014/main" val="1991975442"/>
                  </a:ext>
                </a:extLst>
              </a:tr>
              <a:tr h="348811">
                <a:tc>
                  <a:txBody>
                    <a:bodyPr/>
                    <a:lstStyle/>
                    <a:p>
                      <a:pPr algn="just">
                        <a:lnSpc>
                          <a:spcPct val="107000"/>
                        </a:lnSpc>
                        <a:spcBef>
                          <a:spcPts val="600"/>
                        </a:spcBef>
                        <a:spcAft>
                          <a:spcPts val="600"/>
                        </a:spcAft>
                      </a:pPr>
                      <a:r>
                        <a:rPr lang="fr-FR" sz="1800" dirty="0">
                          <a:solidFill>
                            <a:schemeClr val="tx1"/>
                          </a:solidFill>
                          <a:effectLst/>
                        </a:rPr>
                        <a:t>Projet d’Atlas de la Biodiversité Communale</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solidFill>
                      <a:schemeClr val="accent3">
                        <a:lumMod val="20000"/>
                        <a:lumOff val="80000"/>
                      </a:schemeClr>
                    </a:solidFill>
                  </a:tcPr>
                </a:tc>
                <a:tc>
                  <a:txBody>
                    <a:bodyPr/>
                    <a:lstStyle/>
                    <a:p>
                      <a:pPr algn="r">
                        <a:lnSpc>
                          <a:spcPct val="107000"/>
                        </a:lnSpc>
                        <a:spcBef>
                          <a:spcPts val="600"/>
                        </a:spcBef>
                        <a:spcAft>
                          <a:spcPts val="600"/>
                        </a:spcAft>
                      </a:pPr>
                      <a:r>
                        <a:rPr lang="fr-FR" sz="1800" dirty="0">
                          <a:effectLst/>
                        </a:rPr>
                        <a:t>43 600 €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tc>
                  <a:txBody>
                    <a:bodyPr/>
                    <a:lstStyle/>
                    <a:p>
                      <a:pPr algn="r">
                        <a:lnSpc>
                          <a:spcPct val="107000"/>
                        </a:lnSpc>
                        <a:spcBef>
                          <a:spcPts val="600"/>
                        </a:spcBef>
                        <a:spcAft>
                          <a:spcPts val="600"/>
                        </a:spcAft>
                      </a:pPr>
                      <a:r>
                        <a:rPr lang="fr-FR" sz="1800" dirty="0">
                          <a:effectLst/>
                        </a:rPr>
                        <a:t>15 000 €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tc>
                  <a:txBody>
                    <a:bodyPr/>
                    <a:lstStyle/>
                    <a:p>
                      <a:pPr algn="r">
                        <a:lnSpc>
                          <a:spcPct val="107000"/>
                        </a:lnSpc>
                        <a:spcBef>
                          <a:spcPts val="600"/>
                        </a:spcBef>
                        <a:spcAft>
                          <a:spcPts val="600"/>
                        </a:spcAft>
                      </a:pPr>
                      <a:r>
                        <a:rPr lang="fr-FR" sz="1800">
                          <a:effectLst/>
                        </a:rPr>
                        <a:t>15 000 €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extLst>
                  <a:ext uri="{0D108BD9-81ED-4DB2-BD59-A6C34878D82A}">
                    <a16:rowId xmlns:a16="http://schemas.microsoft.com/office/drawing/2014/main" val="777379913"/>
                  </a:ext>
                </a:extLst>
              </a:tr>
              <a:tr h="348811">
                <a:tc>
                  <a:txBody>
                    <a:bodyPr/>
                    <a:lstStyle/>
                    <a:p>
                      <a:pPr algn="just">
                        <a:lnSpc>
                          <a:spcPct val="107000"/>
                        </a:lnSpc>
                        <a:spcBef>
                          <a:spcPts val="600"/>
                        </a:spcBef>
                        <a:spcAft>
                          <a:spcPts val="600"/>
                        </a:spcAft>
                      </a:pPr>
                      <a:r>
                        <a:rPr lang="fr-FR" sz="1800" dirty="0">
                          <a:solidFill>
                            <a:schemeClr val="tx1"/>
                          </a:solidFill>
                          <a:effectLst/>
                        </a:rPr>
                        <a:t>Projet maison Doumer</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solidFill>
                      <a:srgbClr val="D0D8E9"/>
                    </a:solidFill>
                  </a:tcPr>
                </a:tc>
                <a:tc>
                  <a:txBody>
                    <a:bodyPr/>
                    <a:lstStyle/>
                    <a:p>
                      <a:pPr algn="r">
                        <a:lnSpc>
                          <a:spcPct val="107000"/>
                        </a:lnSpc>
                        <a:spcBef>
                          <a:spcPts val="600"/>
                        </a:spcBef>
                        <a:spcAft>
                          <a:spcPts val="600"/>
                        </a:spcAft>
                      </a:pPr>
                      <a:r>
                        <a:rPr lang="fr-FR" sz="1800" dirty="0">
                          <a:effectLst/>
                        </a:rPr>
                        <a:t>200 000 €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tc>
                  <a:txBody>
                    <a:bodyPr/>
                    <a:lstStyle/>
                    <a:p>
                      <a:pPr algn="r">
                        <a:lnSpc>
                          <a:spcPct val="107000"/>
                        </a:lnSpc>
                        <a:spcBef>
                          <a:spcPts val="600"/>
                        </a:spcBef>
                        <a:spcAft>
                          <a:spcPts val="600"/>
                        </a:spcAft>
                      </a:pPr>
                      <a:r>
                        <a:rPr lang="fr-FR" sz="1800" dirty="0">
                          <a:effectLst/>
                        </a:rPr>
                        <a:t>2 000 000 €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tc>
                  <a:txBody>
                    <a:bodyPr/>
                    <a:lstStyle/>
                    <a:p>
                      <a:pPr algn="r">
                        <a:lnSpc>
                          <a:spcPct val="107000"/>
                        </a:lnSpc>
                        <a:spcBef>
                          <a:spcPts val="600"/>
                        </a:spcBef>
                        <a:spcAft>
                          <a:spcPts val="600"/>
                        </a:spcAft>
                      </a:pPr>
                      <a:r>
                        <a:rPr lang="fr-FR" sz="1800">
                          <a:effectLst/>
                        </a:rPr>
                        <a:t>1 800 000 €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extLst>
                  <a:ext uri="{0D108BD9-81ED-4DB2-BD59-A6C34878D82A}">
                    <a16:rowId xmlns:a16="http://schemas.microsoft.com/office/drawing/2014/main" val="3607075086"/>
                  </a:ext>
                </a:extLst>
              </a:tr>
              <a:tr h="348811">
                <a:tc>
                  <a:txBody>
                    <a:bodyPr/>
                    <a:lstStyle/>
                    <a:p>
                      <a:pPr algn="just">
                        <a:lnSpc>
                          <a:spcPct val="107000"/>
                        </a:lnSpc>
                        <a:spcBef>
                          <a:spcPts val="600"/>
                        </a:spcBef>
                        <a:spcAft>
                          <a:spcPts val="600"/>
                        </a:spcAft>
                      </a:pPr>
                      <a:r>
                        <a:rPr lang="fr-FR" sz="1800" dirty="0">
                          <a:solidFill>
                            <a:schemeClr val="tx1"/>
                          </a:solidFill>
                          <a:effectLst/>
                        </a:rPr>
                        <a:t>Rénovation de l'éclairage public</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solidFill>
                      <a:schemeClr val="bg2"/>
                    </a:solidFill>
                  </a:tcPr>
                </a:tc>
                <a:tc>
                  <a:txBody>
                    <a:bodyPr/>
                    <a:lstStyle/>
                    <a:p>
                      <a:pPr algn="r">
                        <a:lnSpc>
                          <a:spcPct val="107000"/>
                        </a:lnSpc>
                        <a:spcBef>
                          <a:spcPts val="600"/>
                        </a:spcBef>
                        <a:spcAft>
                          <a:spcPts val="600"/>
                        </a:spcAft>
                      </a:pPr>
                      <a:r>
                        <a:rPr lang="fr-FR" sz="1800" dirty="0">
                          <a:effectLst/>
                        </a:rPr>
                        <a:t>500 000 €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tc>
                  <a:txBody>
                    <a:bodyPr/>
                    <a:lstStyle/>
                    <a:p>
                      <a:pPr algn="r">
                        <a:lnSpc>
                          <a:spcPct val="107000"/>
                        </a:lnSpc>
                        <a:spcBef>
                          <a:spcPts val="600"/>
                        </a:spcBef>
                        <a:spcAft>
                          <a:spcPts val="600"/>
                        </a:spcAft>
                      </a:pPr>
                      <a:r>
                        <a:rPr lang="fr-FR" sz="1800" dirty="0">
                          <a:effectLst/>
                        </a:rPr>
                        <a:t>1 200 000 €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tc>
                  <a:txBody>
                    <a:bodyPr/>
                    <a:lstStyle/>
                    <a:p>
                      <a:pPr>
                        <a:lnSpc>
                          <a:spcPct val="107000"/>
                        </a:lnSpc>
                      </a:pPr>
                      <a:endParaRPr lang="fr-FR" sz="1800">
                        <a:effectLst/>
                        <a:latin typeface="Calibri" panose="020F0502020204030204" pitchFamily="34" charset="0"/>
                        <a:cs typeface="Times New Roman" panose="02020603050405020304" pitchFamily="18" charset="0"/>
                      </a:endParaRPr>
                    </a:p>
                  </a:txBody>
                  <a:tcPr marL="44450" marR="44450" marT="9525" marB="9525" anchor="ctr"/>
                </a:tc>
                <a:extLst>
                  <a:ext uri="{0D108BD9-81ED-4DB2-BD59-A6C34878D82A}">
                    <a16:rowId xmlns:a16="http://schemas.microsoft.com/office/drawing/2014/main" val="2576824349"/>
                  </a:ext>
                </a:extLst>
              </a:tr>
              <a:tr h="348811">
                <a:tc>
                  <a:txBody>
                    <a:bodyPr/>
                    <a:lstStyle/>
                    <a:p>
                      <a:pPr algn="just">
                        <a:lnSpc>
                          <a:spcPct val="107000"/>
                        </a:lnSpc>
                        <a:spcBef>
                          <a:spcPts val="600"/>
                        </a:spcBef>
                        <a:spcAft>
                          <a:spcPts val="600"/>
                        </a:spcAft>
                      </a:pPr>
                      <a:r>
                        <a:rPr lang="fr-FR" sz="1800" dirty="0">
                          <a:solidFill>
                            <a:schemeClr val="tx1"/>
                          </a:solidFill>
                          <a:effectLst/>
                        </a:rPr>
                        <a:t>Travaux d’enfouissement</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solidFill>
                      <a:srgbClr val="D0D8E9"/>
                    </a:solidFill>
                  </a:tcPr>
                </a:tc>
                <a:tc>
                  <a:txBody>
                    <a:bodyPr/>
                    <a:lstStyle/>
                    <a:p>
                      <a:pPr algn="r">
                        <a:lnSpc>
                          <a:spcPct val="107000"/>
                        </a:lnSpc>
                        <a:spcBef>
                          <a:spcPts val="600"/>
                        </a:spcBef>
                        <a:spcAft>
                          <a:spcPts val="600"/>
                        </a:spcAft>
                      </a:pPr>
                      <a:r>
                        <a:rPr lang="fr-FR" sz="1800" dirty="0">
                          <a:effectLst/>
                        </a:rPr>
                        <a:t>120 000 €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tc>
                  <a:txBody>
                    <a:bodyPr/>
                    <a:lstStyle/>
                    <a:p>
                      <a:pPr algn="r">
                        <a:lnSpc>
                          <a:spcPct val="107000"/>
                        </a:lnSpc>
                        <a:spcBef>
                          <a:spcPts val="600"/>
                        </a:spcBef>
                        <a:spcAft>
                          <a:spcPts val="600"/>
                        </a:spcAft>
                      </a:pPr>
                      <a:r>
                        <a:rPr lang="fr-FR" sz="1800" dirty="0">
                          <a:effectLst/>
                        </a:rPr>
                        <a:t>10 000 €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tc>
                  <a:txBody>
                    <a:bodyPr/>
                    <a:lstStyle/>
                    <a:p>
                      <a:pPr algn="r">
                        <a:lnSpc>
                          <a:spcPct val="107000"/>
                        </a:lnSpc>
                        <a:spcBef>
                          <a:spcPts val="600"/>
                        </a:spcBef>
                        <a:spcAft>
                          <a:spcPts val="600"/>
                        </a:spcAft>
                      </a:pPr>
                      <a:r>
                        <a:rPr lang="fr-FR" sz="1800">
                          <a:effectLst/>
                        </a:rPr>
                        <a:t>10 000 €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extLst>
                  <a:ext uri="{0D108BD9-81ED-4DB2-BD59-A6C34878D82A}">
                    <a16:rowId xmlns:a16="http://schemas.microsoft.com/office/drawing/2014/main" val="2033815838"/>
                  </a:ext>
                </a:extLst>
              </a:tr>
              <a:tr h="493147">
                <a:tc>
                  <a:txBody>
                    <a:bodyPr/>
                    <a:lstStyle/>
                    <a:p>
                      <a:pPr algn="just">
                        <a:lnSpc>
                          <a:spcPct val="107000"/>
                        </a:lnSpc>
                        <a:spcBef>
                          <a:spcPts val="600"/>
                        </a:spcBef>
                        <a:spcAft>
                          <a:spcPts val="600"/>
                        </a:spcAft>
                      </a:pPr>
                      <a:r>
                        <a:rPr lang="fr-FR" sz="1800" dirty="0">
                          <a:solidFill>
                            <a:schemeClr val="tx1"/>
                          </a:solidFill>
                          <a:effectLst/>
                        </a:rPr>
                        <a:t>Travaux de sécurité routière et de mise en accessibilité PMR</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solidFill>
                      <a:schemeClr val="accent1">
                        <a:lumMod val="20000"/>
                        <a:lumOff val="80000"/>
                      </a:schemeClr>
                    </a:solidFill>
                  </a:tcPr>
                </a:tc>
                <a:tc>
                  <a:txBody>
                    <a:bodyPr/>
                    <a:lstStyle/>
                    <a:p>
                      <a:pPr algn="r">
                        <a:lnSpc>
                          <a:spcPct val="107000"/>
                        </a:lnSpc>
                        <a:spcBef>
                          <a:spcPts val="600"/>
                        </a:spcBef>
                        <a:spcAft>
                          <a:spcPts val="600"/>
                        </a:spcAft>
                      </a:pPr>
                      <a:r>
                        <a:rPr lang="fr-FR" sz="1800">
                          <a:effectLst/>
                        </a:rPr>
                        <a:t>280 000 €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tc>
                  <a:txBody>
                    <a:bodyPr/>
                    <a:lstStyle/>
                    <a:p>
                      <a:pPr algn="r">
                        <a:lnSpc>
                          <a:spcPct val="107000"/>
                        </a:lnSpc>
                        <a:spcBef>
                          <a:spcPts val="600"/>
                        </a:spcBef>
                        <a:spcAft>
                          <a:spcPts val="600"/>
                        </a:spcAft>
                      </a:pPr>
                      <a:r>
                        <a:rPr lang="fr-FR" sz="1800" dirty="0">
                          <a:effectLst/>
                        </a:rPr>
                        <a:t>25 000 €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tc>
                  <a:txBody>
                    <a:bodyPr/>
                    <a:lstStyle/>
                    <a:p>
                      <a:pPr algn="r">
                        <a:lnSpc>
                          <a:spcPct val="107000"/>
                        </a:lnSpc>
                        <a:spcBef>
                          <a:spcPts val="600"/>
                        </a:spcBef>
                        <a:spcAft>
                          <a:spcPts val="600"/>
                        </a:spcAft>
                      </a:pPr>
                      <a:r>
                        <a:rPr lang="fr-FR" sz="1800">
                          <a:effectLst/>
                        </a:rPr>
                        <a:t>25 000 €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extLst>
                  <a:ext uri="{0D108BD9-81ED-4DB2-BD59-A6C34878D82A}">
                    <a16:rowId xmlns:a16="http://schemas.microsoft.com/office/drawing/2014/main" val="3063590253"/>
                  </a:ext>
                </a:extLst>
              </a:tr>
              <a:tr h="348811">
                <a:tc>
                  <a:txBody>
                    <a:bodyPr/>
                    <a:lstStyle/>
                    <a:p>
                      <a:pPr algn="just">
                        <a:lnSpc>
                          <a:spcPct val="107000"/>
                        </a:lnSpc>
                        <a:spcBef>
                          <a:spcPts val="600"/>
                        </a:spcBef>
                        <a:spcAft>
                          <a:spcPts val="600"/>
                        </a:spcAft>
                      </a:pPr>
                      <a:r>
                        <a:rPr lang="fr-FR" sz="1800" dirty="0">
                          <a:solidFill>
                            <a:schemeClr val="tx1"/>
                          </a:solidFill>
                          <a:effectLst/>
                        </a:rPr>
                        <a:t>Travaux EP/SLT</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solidFill>
                      <a:srgbClr val="D0D8E9"/>
                    </a:solidFill>
                  </a:tcPr>
                </a:tc>
                <a:tc>
                  <a:txBody>
                    <a:bodyPr/>
                    <a:lstStyle/>
                    <a:p>
                      <a:pPr algn="r">
                        <a:lnSpc>
                          <a:spcPct val="107000"/>
                        </a:lnSpc>
                        <a:spcBef>
                          <a:spcPts val="600"/>
                        </a:spcBef>
                        <a:spcAft>
                          <a:spcPts val="600"/>
                        </a:spcAft>
                      </a:pPr>
                      <a:r>
                        <a:rPr lang="fr-FR" sz="1800">
                          <a:effectLst/>
                        </a:rPr>
                        <a:t>33 000 €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tc>
                  <a:txBody>
                    <a:bodyPr/>
                    <a:lstStyle/>
                    <a:p>
                      <a:pPr algn="r">
                        <a:lnSpc>
                          <a:spcPct val="107000"/>
                        </a:lnSpc>
                        <a:spcBef>
                          <a:spcPts val="600"/>
                        </a:spcBef>
                        <a:spcAft>
                          <a:spcPts val="600"/>
                        </a:spcAft>
                      </a:pPr>
                      <a:r>
                        <a:rPr lang="fr-FR" sz="1800" dirty="0">
                          <a:effectLst/>
                        </a:rPr>
                        <a:t>50 000 €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tc>
                  <a:txBody>
                    <a:bodyPr/>
                    <a:lstStyle/>
                    <a:p>
                      <a:pPr algn="r">
                        <a:lnSpc>
                          <a:spcPct val="107000"/>
                        </a:lnSpc>
                        <a:spcBef>
                          <a:spcPts val="600"/>
                        </a:spcBef>
                        <a:spcAft>
                          <a:spcPts val="600"/>
                        </a:spcAft>
                      </a:pPr>
                      <a:r>
                        <a:rPr lang="fr-FR" sz="1800" dirty="0">
                          <a:effectLst/>
                        </a:rPr>
                        <a:t>50 000 €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extLst>
                  <a:ext uri="{0D108BD9-81ED-4DB2-BD59-A6C34878D82A}">
                    <a16:rowId xmlns:a16="http://schemas.microsoft.com/office/drawing/2014/main" val="777003643"/>
                  </a:ext>
                </a:extLst>
              </a:tr>
              <a:tr h="348811">
                <a:tc>
                  <a:txBody>
                    <a:bodyPr/>
                    <a:lstStyle/>
                    <a:p>
                      <a:pPr algn="just">
                        <a:lnSpc>
                          <a:spcPct val="107000"/>
                        </a:lnSpc>
                        <a:spcBef>
                          <a:spcPts val="600"/>
                        </a:spcBef>
                        <a:spcAft>
                          <a:spcPts val="600"/>
                        </a:spcAft>
                      </a:pPr>
                      <a:r>
                        <a:rPr lang="fr-FR" sz="1800" dirty="0">
                          <a:solidFill>
                            <a:schemeClr val="tx1"/>
                          </a:solidFill>
                          <a:effectLst/>
                        </a:rPr>
                        <a:t>Travaux autres équipements de voirie</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solidFill>
                      <a:srgbClr val="E9EDF5"/>
                    </a:solidFill>
                  </a:tcPr>
                </a:tc>
                <a:tc>
                  <a:txBody>
                    <a:bodyPr/>
                    <a:lstStyle/>
                    <a:p>
                      <a:pPr algn="r">
                        <a:lnSpc>
                          <a:spcPct val="107000"/>
                        </a:lnSpc>
                        <a:spcBef>
                          <a:spcPts val="600"/>
                        </a:spcBef>
                        <a:spcAft>
                          <a:spcPts val="600"/>
                        </a:spcAft>
                      </a:pPr>
                      <a:r>
                        <a:rPr lang="fr-FR" sz="1800">
                          <a:effectLst/>
                        </a:rPr>
                        <a:t>46 500 €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tc>
                  <a:txBody>
                    <a:bodyPr/>
                    <a:lstStyle/>
                    <a:p>
                      <a:pPr algn="r">
                        <a:lnSpc>
                          <a:spcPct val="107000"/>
                        </a:lnSpc>
                        <a:spcBef>
                          <a:spcPts val="600"/>
                        </a:spcBef>
                        <a:spcAft>
                          <a:spcPts val="600"/>
                        </a:spcAft>
                      </a:pPr>
                      <a:r>
                        <a:rPr lang="fr-FR" sz="1800" dirty="0">
                          <a:effectLst/>
                        </a:rPr>
                        <a:t>50 000 €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tc>
                  <a:txBody>
                    <a:bodyPr/>
                    <a:lstStyle/>
                    <a:p>
                      <a:pPr algn="r">
                        <a:lnSpc>
                          <a:spcPct val="107000"/>
                        </a:lnSpc>
                        <a:spcBef>
                          <a:spcPts val="600"/>
                        </a:spcBef>
                        <a:spcAft>
                          <a:spcPts val="600"/>
                        </a:spcAft>
                      </a:pPr>
                      <a:r>
                        <a:rPr lang="fr-FR" sz="1800" dirty="0">
                          <a:effectLst/>
                        </a:rPr>
                        <a:t>50 000 €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extLst>
                  <a:ext uri="{0D108BD9-81ED-4DB2-BD59-A6C34878D82A}">
                    <a16:rowId xmlns:a16="http://schemas.microsoft.com/office/drawing/2014/main" val="4036898894"/>
                  </a:ext>
                </a:extLst>
              </a:tr>
              <a:tr h="348811">
                <a:tc>
                  <a:txBody>
                    <a:bodyPr/>
                    <a:lstStyle/>
                    <a:p>
                      <a:pPr algn="just">
                        <a:lnSpc>
                          <a:spcPct val="107000"/>
                        </a:lnSpc>
                        <a:spcBef>
                          <a:spcPts val="600"/>
                        </a:spcBef>
                        <a:spcAft>
                          <a:spcPts val="600"/>
                        </a:spcAft>
                      </a:pPr>
                      <a:r>
                        <a:rPr lang="fr-FR" sz="1800" dirty="0">
                          <a:solidFill>
                            <a:schemeClr val="tx1"/>
                          </a:solidFill>
                          <a:effectLst/>
                        </a:rPr>
                        <a:t>Travaux de plantations</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solidFill>
                      <a:srgbClr val="D0D8E9"/>
                    </a:solidFill>
                  </a:tcPr>
                </a:tc>
                <a:tc>
                  <a:txBody>
                    <a:bodyPr/>
                    <a:lstStyle/>
                    <a:p>
                      <a:pPr algn="r">
                        <a:lnSpc>
                          <a:spcPct val="107000"/>
                        </a:lnSpc>
                        <a:spcBef>
                          <a:spcPts val="600"/>
                        </a:spcBef>
                        <a:spcAft>
                          <a:spcPts val="600"/>
                        </a:spcAft>
                      </a:pPr>
                      <a:r>
                        <a:rPr lang="fr-FR" sz="1800">
                          <a:effectLst/>
                        </a:rPr>
                        <a:t>50 000 €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tc>
                  <a:txBody>
                    <a:bodyPr/>
                    <a:lstStyle/>
                    <a:p>
                      <a:pPr algn="r">
                        <a:lnSpc>
                          <a:spcPct val="107000"/>
                        </a:lnSpc>
                        <a:spcBef>
                          <a:spcPts val="600"/>
                        </a:spcBef>
                        <a:spcAft>
                          <a:spcPts val="600"/>
                        </a:spcAft>
                      </a:pPr>
                      <a:r>
                        <a:rPr lang="fr-FR" sz="1800" dirty="0">
                          <a:effectLst/>
                        </a:rPr>
                        <a:t>20 000 €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tc>
                  <a:txBody>
                    <a:bodyPr/>
                    <a:lstStyle/>
                    <a:p>
                      <a:pPr algn="r">
                        <a:lnSpc>
                          <a:spcPct val="107000"/>
                        </a:lnSpc>
                        <a:spcBef>
                          <a:spcPts val="600"/>
                        </a:spcBef>
                        <a:spcAft>
                          <a:spcPts val="600"/>
                        </a:spcAft>
                      </a:pPr>
                      <a:r>
                        <a:rPr lang="fr-FR" sz="1800" dirty="0">
                          <a:effectLst/>
                        </a:rPr>
                        <a:t>20 000 €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extLst>
                  <a:ext uri="{0D108BD9-81ED-4DB2-BD59-A6C34878D82A}">
                    <a16:rowId xmlns:a16="http://schemas.microsoft.com/office/drawing/2014/main" val="3424272844"/>
                  </a:ext>
                </a:extLst>
              </a:tr>
              <a:tr h="348811">
                <a:tc>
                  <a:txBody>
                    <a:bodyPr/>
                    <a:lstStyle/>
                    <a:p>
                      <a:pPr algn="just">
                        <a:lnSpc>
                          <a:spcPct val="107000"/>
                        </a:lnSpc>
                        <a:spcBef>
                          <a:spcPts val="600"/>
                        </a:spcBef>
                        <a:spcAft>
                          <a:spcPts val="600"/>
                        </a:spcAft>
                      </a:pPr>
                      <a:r>
                        <a:rPr lang="fr-FR" sz="1800" dirty="0">
                          <a:solidFill>
                            <a:schemeClr val="tx1"/>
                          </a:solidFill>
                          <a:effectLst/>
                        </a:rPr>
                        <a:t>Travaux d’extension de réseau et de raccordement</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solidFill>
                      <a:schemeClr val="bg2"/>
                    </a:solidFill>
                  </a:tcPr>
                </a:tc>
                <a:tc>
                  <a:txBody>
                    <a:bodyPr/>
                    <a:lstStyle/>
                    <a:p>
                      <a:pPr algn="r">
                        <a:lnSpc>
                          <a:spcPct val="107000"/>
                        </a:lnSpc>
                        <a:spcBef>
                          <a:spcPts val="600"/>
                        </a:spcBef>
                        <a:spcAft>
                          <a:spcPts val="600"/>
                        </a:spcAft>
                      </a:pPr>
                      <a:r>
                        <a:rPr lang="fr-FR" sz="1800">
                          <a:effectLst/>
                        </a:rPr>
                        <a:t>77 000 €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tc>
                  <a:txBody>
                    <a:bodyPr/>
                    <a:lstStyle/>
                    <a:p>
                      <a:pPr algn="r">
                        <a:lnSpc>
                          <a:spcPct val="107000"/>
                        </a:lnSpc>
                        <a:spcBef>
                          <a:spcPts val="600"/>
                        </a:spcBef>
                        <a:spcAft>
                          <a:spcPts val="600"/>
                        </a:spcAft>
                      </a:pPr>
                      <a:r>
                        <a:rPr lang="fr-FR" sz="1800" dirty="0">
                          <a:effectLst/>
                        </a:rPr>
                        <a:t>30 000 €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tc>
                  <a:txBody>
                    <a:bodyPr/>
                    <a:lstStyle/>
                    <a:p>
                      <a:pPr algn="r">
                        <a:lnSpc>
                          <a:spcPct val="107000"/>
                        </a:lnSpc>
                        <a:spcBef>
                          <a:spcPts val="600"/>
                        </a:spcBef>
                        <a:spcAft>
                          <a:spcPts val="600"/>
                        </a:spcAft>
                      </a:pPr>
                      <a:r>
                        <a:rPr lang="fr-FR" sz="1800" dirty="0">
                          <a:effectLst/>
                        </a:rPr>
                        <a:t>30 000 €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extLst>
                  <a:ext uri="{0D108BD9-81ED-4DB2-BD59-A6C34878D82A}">
                    <a16:rowId xmlns:a16="http://schemas.microsoft.com/office/drawing/2014/main" val="4273609175"/>
                  </a:ext>
                </a:extLst>
              </a:tr>
              <a:tr h="348811">
                <a:tc>
                  <a:txBody>
                    <a:bodyPr/>
                    <a:lstStyle/>
                    <a:p>
                      <a:pPr algn="just">
                        <a:lnSpc>
                          <a:spcPct val="107000"/>
                        </a:lnSpc>
                        <a:spcBef>
                          <a:spcPts val="600"/>
                        </a:spcBef>
                        <a:spcAft>
                          <a:spcPts val="600"/>
                        </a:spcAft>
                      </a:pPr>
                      <a:r>
                        <a:rPr lang="fr-FR" sz="1800" dirty="0">
                          <a:solidFill>
                            <a:schemeClr val="tx1"/>
                          </a:solidFill>
                          <a:effectLst/>
                        </a:rPr>
                        <a:t>Travaux d’aménagements extérieures sur les sites sportifs</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solidFill>
                      <a:srgbClr val="D0D8E9"/>
                    </a:solidFill>
                  </a:tcPr>
                </a:tc>
                <a:tc>
                  <a:txBody>
                    <a:bodyPr/>
                    <a:lstStyle/>
                    <a:p>
                      <a:pPr algn="r">
                        <a:lnSpc>
                          <a:spcPct val="107000"/>
                        </a:lnSpc>
                        <a:spcBef>
                          <a:spcPts val="600"/>
                        </a:spcBef>
                        <a:spcAft>
                          <a:spcPts val="600"/>
                        </a:spcAft>
                      </a:pPr>
                      <a:r>
                        <a:rPr lang="fr-FR" sz="1800">
                          <a:effectLst/>
                        </a:rPr>
                        <a:t>22 000 €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tc>
                  <a:txBody>
                    <a:bodyPr/>
                    <a:lstStyle/>
                    <a:p>
                      <a:pPr algn="r">
                        <a:lnSpc>
                          <a:spcPct val="107000"/>
                        </a:lnSpc>
                        <a:spcBef>
                          <a:spcPts val="600"/>
                        </a:spcBef>
                        <a:spcAft>
                          <a:spcPts val="600"/>
                        </a:spcAft>
                      </a:pPr>
                      <a:r>
                        <a:rPr lang="fr-FR" sz="1800" dirty="0">
                          <a:effectLst/>
                        </a:rPr>
                        <a:t>25 000 €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tc>
                  <a:txBody>
                    <a:bodyPr/>
                    <a:lstStyle/>
                    <a:p>
                      <a:pPr algn="r">
                        <a:lnSpc>
                          <a:spcPct val="107000"/>
                        </a:lnSpc>
                        <a:spcBef>
                          <a:spcPts val="600"/>
                        </a:spcBef>
                        <a:spcAft>
                          <a:spcPts val="600"/>
                        </a:spcAft>
                      </a:pPr>
                      <a:r>
                        <a:rPr lang="fr-FR" sz="1800" dirty="0">
                          <a:effectLst/>
                        </a:rPr>
                        <a:t>25 000 €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extLst>
                  <a:ext uri="{0D108BD9-81ED-4DB2-BD59-A6C34878D82A}">
                    <a16:rowId xmlns:a16="http://schemas.microsoft.com/office/drawing/2014/main" val="3178314387"/>
                  </a:ext>
                </a:extLst>
              </a:tr>
              <a:tr h="348811">
                <a:tc>
                  <a:txBody>
                    <a:bodyPr/>
                    <a:lstStyle/>
                    <a:p>
                      <a:pPr algn="l">
                        <a:lnSpc>
                          <a:spcPct val="107000"/>
                        </a:lnSpc>
                        <a:spcBef>
                          <a:spcPts val="600"/>
                        </a:spcBef>
                        <a:spcAft>
                          <a:spcPts val="600"/>
                        </a:spcAft>
                      </a:pPr>
                      <a:r>
                        <a:rPr lang="fr-FR" sz="1800" dirty="0">
                          <a:solidFill>
                            <a:schemeClr val="tx1"/>
                          </a:solidFill>
                          <a:effectLst/>
                        </a:rPr>
                        <a:t>Travaux sur divers bâtiments et groupes scolaires</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solidFill>
                      <a:srgbClr val="E9EDF5"/>
                    </a:solidFill>
                  </a:tcPr>
                </a:tc>
                <a:tc>
                  <a:txBody>
                    <a:bodyPr/>
                    <a:lstStyle/>
                    <a:p>
                      <a:pPr algn="r">
                        <a:lnSpc>
                          <a:spcPct val="107000"/>
                        </a:lnSpc>
                        <a:spcBef>
                          <a:spcPts val="600"/>
                        </a:spcBef>
                        <a:spcAft>
                          <a:spcPts val="600"/>
                        </a:spcAft>
                      </a:pPr>
                      <a:r>
                        <a:rPr lang="fr-FR" sz="1800">
                          <a:effectLst/>
                        </a:rPr>
                        <a:t>314 000 €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tc>
                  <a:txBody>
                    <a:bodyPr/>
                    <a:lstStyle/>
                    <a:p>
                      <a:pPr algn="r">
                        <a:lnSpc>
                          <a:spcPct val="107000"/>
                        </a:lnSpc>
                        <a:spcBef>
                          <a:spcPts val="600"/>
                        </a:spcBef>
                        <a:spcAft>
                          <a:spcPts val="600"/>
                        </a:spcAft>
                      </a:pPr>
                      <a:r>
                        <a:rPr lang="fr-FR" sz="1800" dirty="0">
                          <a:effectLst/>
                        </a:rPr>
                        <a:t>500 000 €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tc>
                  <a:txBody>
                    <a:bodyPr/>
                    <a:lstStyle/>
                    <a:p>
                      <a:pPr algn="r">
                        <a:lnSpc>
                          <a:spcPct val="107000"/>
                        </a:lnSpc>
                        <a:spcBef>
                          <a:spcPts val="600"/>
                        </a:spcBef>
                        <a:spcAft>
                          <a:spcPts val="600"/>
                        </a:spcAft>
                      </a:pPr>
                      <a:r>
                        <a:rPr lang="fr-FR" sz="1800" dirty="0">
                          <a:effectLst/>
                        </a:rPr>
                        <a:t>700 000 €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extLst>
                  <a:ext uri="{0D108BD9-81ED-4DB2-BD59-A6C34878D82A}">
                    <a16:rowId xmlns:a16="http://schemas.microsoft.com/office/drawing/2014/main" val="1487919802"/>
                  </a:ext>
                </a:extLst>
              </a:tr>
              <a:tr h="348811">
                <a:tc>
                  <a:txBody>
                    <a:bodyPr/>
                    <a:lstStyle/>
                    <a:p>
                      <a:pPr algn="just">
                        <a:lnSpc>
                          <a:spcPct val="107000"/>
                        </a:lnSpc>
                        <a:spcBef>
                          <a:spcPts val="600"/>
                        </a:spcBef>
                        <a:spcAft>
                          <a:spcPts val="600"/>
                        </a:spcAft>
                      </a:pPr>
                      <a:r>
                        <a:rPr lang="fr-FR" sz="1800" dirty="0">
                          <a:solidFill>
                            <a:schemeClr val="tx1"/>
                          </a:solidFill>
                          <a:effectLst/>
                        </a:rPr>
                        <a:t>Acquisition matériel</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solidFill>
                      <a:srgbClr val="D0D8E9"/>
                    </a:solidFill>
                  </a:tcPr>
                </a:tc>
                <a:tc>
                  <a:txBody>
                    <a:bodyPr/>
                    <a:lstStyle/>
                    <a:p>
                      <a:pPr algn="r">
                        <a:lnSpc>
                          <a:spcPct val="107000"/>
                        </a:lnSpc>
                        <a:spcBef>
                          <a:spcPts val="600"/>
                        </a:spcBef>
                        <a:spcAft>
                          <a:spcPts val="600"/>
                        </a:spcAft>
                      </a:pPr>
                      <a:r>
                        <a:rPr lang="fr-FR" sz="1800">
                          <a:effectLst/>
                        </a:rPr>
                        <a:t>131 859 €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tc>
                  <a:txBody>
                    <a:bodyPr/>
                    <a:lstStyle/>
                    <a:p>
                      <a:pPr algn="r">
                        <a:lnSpc>
                          <a:spcPct val="107000"/>
                        </a:lnSpc>
                        <a:spcBef>
                          <a:spcPts val="600"/>
                        </a:spcBef>
                        <a:spcAft>
                          <a:spcPts val="600"/>
                        </a:spcAft>
                      </a:pPr>
                      <a:r>
                        <a:rPr lang="fr-FR" sz="1800" dirty="0">
                          <a:effectLst/>
                        </a:rPr>
                        <a:t>120 000 €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tc>
                  <a:txBody>
                    <a:bodyPr/>
                    <a:lstStyle/>
                    <a:p>
                      <a:pPr algn="r">
                        <a:lnSpc>
                          <a:spcPct val="107000"/>
                        </a:lnSpc>
                        <a:spcBef>
                          <a:spcPts val="600"/>
                        </a:spcBef>
                        <a:spcAft>
                          <a:spcPts val="600"/>
                        </a:spcAft>
                      </a:pPr>
                      <a:r>
                        <a:rPr lang="fr-FR" sz="1800" dirty="0">
                          <a:effectLst/>
                        </a:rPr>
                        <a:t>120 000 €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extLst>
                  <a:ext uri="{0D108BD9-81ED-4DB2-BD59-A6C34878D82A}">
                    <a16:rowId xmlns:a16="http://schemas.microsoft.com/office/drawing/2014/main" val="3701932514"/>
                  </a:ext>
                </a:extLst>
              </a:tr>
              <a:tr h="333871">
                <a:tc>
                  <a:txBody>
                    <a:bodyPr/>
                    <a:lstStyle/>
                    <a:p>
                      <a:pPr algn="r">
                        <a:lnSpc>
                          <a:spcPct val="107000"/>
                        </a:lnSpc>
                        <a:spcBef>
                          <a:spcPts val="600"/>
                        </a:spcBef>
                        <a:spcAft>
                          <a:spcPts val="600"/>
                        </a:spcAft>
                      </a:pPr>
                      <a:r>
                        <a:rPr lang="fr-FR" sz="2000" dirty="0">
                          <a:solidFill>
                            <a:schemeClr val="tx1"/>
                          </a:solidFill>
                          <a:effectLst/>
                        </a:rPr>
                        <a:t>Total</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solidFill>
                      <a:srgbClr val="FFC000"/>
                    </a:solidFill>
                  </a:tcPr>
                </a:tc>
                <a:tc>
                  <a:txBody>
                    <a:bodyPr/>
                    <a:lstStyle/>
                    <a:p>
                      <a:pPr algn="r">
                        <a:lnSpc>
                          <a:spcPct val="107000"/>
                        </a:lnSpc>
                        <a:spcBef>
                          <a:spcPts val="600"/>
                        </a:spcBef>
                        <a:spcAft>
                          <a:spcPts val="600"/>
                        </a:spcAft>
                      </a:pPr>
                      <a:r>
                        <a:rPr lang="fr-FR" sz="1800" b="1" dirty="0">
                          <a:solidFill>
                            <a:schemeClr val="tx1"/>
                          </a:solidFill>
                          <a:effectLst/>
                        </a:rPr>
                        <a:t>2 095 959 €</a:t>
                      </a:r>
                      <a:endPar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solidFill>
                      <a:srgbClr val="FFC000"/>
                    </a:solidFill>
                  </a:tcPr>
                </a:tc>
                <a:tc>
                  <a:txBody>
                    <a:bodyPr/>
                    <a:lstStyle/>
                    <a:p>
                      <a:pPr algn="r">
                        <a:lnSpc>
                          <a:spcPct val="107000"/>
                        </a:lnSpc>
                        <a:spcBef>
                          <a:spcPts val="600"/>
                        </a:spcBef>
                        <a:spcAft>
                          <a:spcPts val="600"/>
                        </a:spcAft>
                      </a:pPr>
                      <a:r>
                        <a:rPr lang="fr-FR" sz="1800" b="1" dirty="0">
                          <a:effectLst/>
                        </a:rPr>
                        <a:t>4 095 000 €</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solidFill>
                      <a:srgbClr val="FFC000"/>
                    </a:solidFill>
                  </a:tcPr>
                </a:tc>
                <a:tc>
                  <a:txBody>
                    <a:bodyPr/>
                    <a:lstStyle/>
                    <a:p>
                      <a:pPr algn="r">
                        <a:lnSpc>
                          <a:spcPct val="107000"/>
                        </a:lnSpc>
                        <a:spcBef>
                          <a:spcPts val="600"/>
                        </a:spcBef>
                        <a:spcAft>
                          <a:spcPts val="600"/>
                        </a:spcAft>
                      </a:pPr>
                      <a:r>
                        <a:rPr lang="fr-FR" sz="1800" b="1" dirty="0">
                          <a:effectLst/>
                        </a:rPr>
                        <a:t>2 795 000 €</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ctr"/>
                </a:tc>
                <a:extLst>
                  <a:ext uri="{0D108BD9-81ED-4DB2-BD59-A6C34878D82A}">
                    <a16:rowId xmlns:a16="http://schemas.microsoft.com/office/drawing/2014/main" val="2990927975"/>
                  </a:ext>
                </a:extLst>
              </a:tr>
            </a:tbl>
          </a:graphicData>
        </a:graphic>
      </p:graphicFrame>
    </p:spTree>
    <p:extLst>
      <p:ext uri="{BB962C8B-B14F-4D97-AF65-F5344CB8AC3E}">
        <p14:creationId xmlns:p14="http://schemas.microsoft.com/office/powerpoint/2010/main" val="1755049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B37A65F-1E9A-AF68-C378-9327DC8413D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80" y="-16320"/>
            <a:ext cx="12241360" cy="1029726"/>
          </a:xfrm>
          <a:prstGeom prst="rect">
            <a:avLst/>
          </a:prstGeom>
        </p:spPr>
      </p:pic>
      <p:pic>
        <p:nvPicPr>
          <p:cNvPr id="6" name="Image 5">
            <a:extLst>
              <a:ext uri="{FF2B5EF4-FFF2-40B4-BE49-F238E27FC236}">
                <a16:creationId xmlns:a16="http://schemas.microsoft.com/office/drawing/2014/main" id="{6FAAA013-6251-DDD5-0E6F-CD1E0079F4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pic>
        <p:nvPicPr>
          <p:cNvPr id="14" name="Image 13">
            <a:extLst>
              <a:ext uri="{FF2B5EF4-FFF2-40B4-BE49-F238E27FC236}">
                <a16:creationId xmlns:a16="http://schemas.microsoft.com/office/drawing/2014/main" id="{489EAB21-6B67-48C7-A5C0-50CA929EAC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6" y="6654257"/>
            <a:ext cx="12192000" cy="203743"/>
          </a:xfrm>
          <a:prstGeom prst="rect">
            <a:avLst/>
          </a:prstGeom>
        </p:spPr>
      </p:pic>
      <p:sp>
        <p:nvSpPr>
          <p:cNvPr id="12" name="AutoShape 3">
            <a:extLst>
              <a:ext uri="{FF2B5EF4-FFF2-40B4-BE49-F238E27FC236}">
                <a16:creationId xmlns:a16="http://schemas.microsoft.com/office/drawing/2014/main" id="{FE4AE6D6-441C-454A-B002-77FC0D564501}"/>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La Dette</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pic>
        <p:nvPicPr>
          <p:cNvPr id="3" name="Image 2">
            <a:extLst>
              <a:ext uri="{FF2B5EF4-FFF2-40B4-BE49-F238E27FC236}">
                <a16:creationId xmlns:a16="http://schemas.microsoft.com/office/drawing/2014/main" id="{038A87BF-4BF8-6D69-6728-54D483FEF72A}"/>
              </a:ext>
            </a:extLst>
          </p:cNvPr>
          <p:cNvPicPr>
            <a:picLocks noChangeAspect="1"/>
          </p:cNvPicPr>
          <p:nvPr/>
        </p:nvPicPr>
        <p:blipFill>
          <a:blip r:embed="rId5"/>
          <a:stretch>
            <a:fillRect/>
          </a:stretch>
        </p:blipFill>
        <p:spPr>
          <a:xfrm>
            <a:off x="360222" y="1194088"/>
            <a:ext cx="11471556" cy="4998320"/>
          </a:xfrm>
          <a:prstGeom prst="rect">
            <a:avLst/>
          </a:prstGeom>
        </p:spPr>
      </p:pic>
    </p:spTree>
    <p:extLst>
      <p:ext uri="{BB962C8B-B14F-4D97-AF65-F5344CB8AC3E}">
        <p14:creationId xmlns:p14="http://schemas.microsoft.com/office/powerpoint/2010/main" val="2666230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12ED7-E632-B7A2-0B9B-55E2AC24598E}"/>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96802216-654E-DA51-44AA-E873683AB5A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80" y="-16320"/>
            <a:ext cx="12241360" cy="1029726"/>
          </a:xfrm>
          <a:prstGeom prst="rect">
            <a:avLst/>
          </a:prstGeom>
        </p:spPr>
      </p:pic>
      <p:pic>
        <p:nvPicPr>
          <p:cNvPr id="6" name="Image 5">
            <a:extLst>
              <a:ext uri="{FF2B5EF4-FFF2-40B4-BE49-F238E27FC236}">
                <a16:creationId xmlns:a16="http://schemas.microsoft.com/office/drawing/2014/main" id="{B8582D23-F711-649C-3CAE-5727DD44AE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pic>
        <p:nvPicPr>
          <p:cNvPr id="14" name="Image 13">
            <a:extLst>
              <a:ext uri="{FF2B5EF4-FFF2-40B4-BE49-F238E27FC236}">
                <a16:creationId xmlns:a16="http://schemas.microsoft.com/office/drawing/2014/main" id="{592ECBCB-2371-29FC-5CAE-1FC37563BD9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6" y="6654257"/>
            <a:ext cx="12192000" cy="203743"/>
          </a:xfrm>
          <a:prstGeom prst="rect">
            <a:avLst/>
          </a:prstGeom>
        </p:spPr>
      </p:pic>
      <p:sp>
        <p:nvSpPr>
          <p:cNvPr id="12" name="AutoShape 3">
            <a:extLst>
              <a:ext uri="{FF2B5EF4-FFF2-40B4-BE49-F238E27FC236}">
                <a16:creationId xmlns:a16="http://schemas.microsoft.com/office/drawing/2014/main" id="{02B8020E-6A63-1D5E-92D8-385674C5F77D}"/>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La Dette</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sp>
        <p:nvSpPr>
          <p:cNvPr id="2" name="ZoneTexte 1">
            <a:extLst>
              <a:ext uri="{FF2B5EF4-FFF2-40B4-BE49-F238E27FC236}">
                <a16:creationId xmlns:a16="http://schemas.microsoft.com/office/drawing/2014/main" id="{49A1F7B1-25FB-4A89-6EDD-0F8C566428B3}"/>
              </a:ext>
            </a:extLst>
          </p:cNvPr>
          <p:cNvSpPr txBox="1"/>
          <p:nvPr/>
        </p:nvSpPr>
        <p:spPr>
          <a:xfrm>
            <a:off x="2063552" y="2852936"/>
            <a:ext cx="8174359" cy="677108"/>
          </a:xfrm>
          <a:prstGeom prst="rect">
            <a:avLst/>
          </a:prstGeom>
          <a:noFill/>
        </p:spPr>
        <p:txBody>
          <a:bodyPr wrap="square" rtlCol="0">
            <a:spAutoFit/>
          </a:bodyPr>
          <a:lstStyle/>
          <a:p>
            <a:r>
              <a:rPr lang="fr-FR" sz="2000" b="1" dirty="0"/>
              <a:t>        348 €/habitant fin 2024                                   286 €/habitant fin 2025</a:t>
            </a:r>
          </a:p>
          <a:p>
            <a:pPr algn="ctr"/>
            <a:r>
              <a:rPr lang="fr-FR" b="1" dirty="0">
                <a:solidFill>
                  <a:schemeClr val="tx2">
                    <a:lumMod val="60000"/>
                    <a:lumOff val="40000"/>
                  </a:schemeClr>
                </a:solidFill>
              </a:rPr>
              <a:t>Communes de 5 à 10 000 habitants : encours moyen 743 €/habitant (2023 OFGL)</a:t>
            </a:r>
          </a:p>
        </p:txBody>
      </p:sp>
      <p:graphicFrame>
        <p:nvGraphicFramePr>
          <p:cNvPr id="3" name="Tableau 2">
            <a:extLst>
              <a:ext uri="{FF2B5EF4-FFF2-40B4-BE49-F238E27FC236}">
                <a16:creationId xmlns:a16="http://schemas.microsoft.com/office/drawing/2014/main" id="{30BA0418-0B67-34F7-10B2-DC50CBD1B932}"/>
              </a:ext>
            </a:extLst>
          </p:cNvPr>
          <p:cNvGraphicFramePr>
            <a:graphicFrameLocks noGrp="1"/>
          </p:cNvGraphicFramePr>
          <p:nvPr>
            <p:extLst>
              <p:ext uri="{D42A27DB-BD31-4B8C-83A1-F6EECF244321}">
                <p14:modId xmlns:p14="http://schemas.microsoft.com/office/powerpoint/2010/main" val="1314893100"/>
              </p:ext>
            </p:extLst>
          </p:nvPr>
        </p:nvGraphicFramePr>
        <p:xfrm>
          <a:off x="335361" y="3980324"/>
          <a:ext cx="11449271" cy="1855841"/>
        </p:xfrm>
        <a:graphic>
          <a:graphicData uri="http://schemas.openxmlformats.org/drawingml/2006/table">
            <a:tbl>
              <a:tblPr firstRow="1" bandRow="1">
                <a:tableStyleId>{5C22544A-7EE6-4342-B048-85BDC9FD1C3A}</a:tableStyleId>
              </a:tblPr>
              <a:tblGrid>
                <a:gridCol w="1858648">
                  <a:extLst>
                    <a:ext uri="{9D8B030D-6E8A-4147-A177-3AD203B41FA5}">
                      <a16:colId xmlns:a16="http://schemas.microsoft.com/office/drawing/2014/main" val="4069840863"/>
                    </a:ext>
                  </a:extLst>
                </a:gridCol>
                <a:gridCol w="1263881">
                  <a:extLst>
                    <a:ext uri="{9D8B030D-6E8A-4147-A177-3AD203B41FA5}">
                      <a16:colId xmlns:a16="http://schemas.microsoft.com/office/drawing/2014/main" val="3332040946"/>
                    </a:ext>
                  </a:extLst>
                </a:gridCol>
                <a:gridCol w="817806">
                  <a:extLst>
                    <a:ext uri="{9D8B030D-6E8A-4147-A177-3AD203B41FA5}">
                      <a16:colId xmlns:a16="http://schemas.microsoft.com/office/drawing/2014/main" val="1427837275"/>
                    </a:ext>
                  </a:extLst>
                </a:gridCol>
                <a:gridCol w="1189534">
                  <a:extLst>
                    <a:ext uri="{9D8B030D-6E8A-4147-A177-3AD203B41FA5}">
                      <a16:colId xmlns:a16="http://schemas.microsoft.com/office/drawing/2014/main" val="838017373"/>
                    </a:ext>
                  </a:extLst>
                </a:gridCol>
                <a:gridCol w="1709957">
                  <a:extLst>
                    <a:ext uri="{9D8B030D-6E8A-4147-A177-3AD203B41FA5}">
                      <a16:colId xmlns:a16="http://schemas.microsoft.com/office/drawing/2014/main" val="949379050"/>
                    </a:ext>
                  </a:extLst>
                </a:gridCol>
                <a:gridCol w="1657118">
                  <a:extLst>
                    <a:ext uri="{9D8B030D-6E8A-4147-A177-3AD203B41FA5}">
                      <a16:colId xmlns:a16="http://schemas.microsoft.com/office/drawing/2014/main" val="2680829451"/>
                    </a:ext>
                  </a:extLst>
                </a:gridCol>
                <a:gridCol w="2952327">
                  <a:extLst>
                    <a:ext uri="{9D8B030D-6E8A-4147-A177-3AD203B41FA5}">
                      <a16:colId xmlns:a16="http://schemas.microsoft.com/office/drawing/2014/main" val="1343305152"/>
                    </a:ext>
                  </a:extLst>
                </a:gridCol>
              </a:tblGrid>
              <a:tr h="382949">
                <a:tc>
                  <a:txBody>
                    <a:bodyPr/>
                    <a:lstStyle/>
                    <a:p>
                      <a:r>
                        <a:rPr lang="fr-FR" dirty="0"/>
                        <a:t>Montant du prêt</a:t>
                      </a:r>
                    </a:p>
                  </a:txBody>
                  <a:tcPr>
                    <a:solidFill>
                      <a:srgbClr val="FF2D01"/>
                    </a:solidFill>
                  </a:tcPr>
                </a:tc>
                <a:tc>
                  <a:txBody>
                    <a:bodyPr/>
                    <a:lstStyle/>
                    <a:p>
                      <a:r>
                        <a:rPr lang="fr-FR" dirty="0"/>
                        <a:t>Organisme</a:t>
                      </a:r>
                    </a:p>
                  </a:txBody>
                  <a:tcPr>
                    <a:solidFill>
                      <a:srgbClr val="FF2D01"/>
                    </a:solidFill>
                  </a:tcPr>
                </a:tc>
                <a:tc>
                  <a:txBody>
                    <a:bodyPr/>
                    <a:lstStyle/>
                    <a:p>
                      <a:pPr algn="ctr"/>
                      <a:r>
                        <a:rPr lang="fr-FR" dirty="0"/>
                        <a:t>Durée</a:t>
                      </a:r>
                    </a:p>
                  </a:txBody>
                  <a:tcPr>
                    <a:solidFill>
                      <a:srgbClr val="FF2D01"/>
                    </a:solidFill>
                  </a:tcPr>
                </a:tc>
                <a:tc>
                  <a:txBody>
                    <a:bodyPr/>
                    <a:lstStyle/>
                    <a:p>
                      <a:pPr algn="ctr"/>
                      <a:r>
                        <a:rPr lang="fr-FR" dirty="0">
                          <a:solidFill>
                            <a:srgbClr val="FFFF00"/>
                          </a:solidFill>
                        </a:rPr>
                        <a:t>Echéance</a:t>
                      </a:r>
                    </a:p>
                  </a:txBody>
                  <a:tcPr>
                    <a:solidFill>
                      <a:srgbClr val="FF2D01"/>
                    </a:solidFill>
                  </a:tcPr>
                </a:tc>
                <a:tc>
                  <a:txBody>
                    <a:bodyPr/>
                    <a:lstStyle/>
                    <a:p>
                      <a:pPr algn="ctr"/>
                      <a:r>
                        <a:rPr lang="fr-FR" dirty="0">
                          <a:solidFill>
                            <a:srgbClr val="FFFF00"/>
                          </a:solidFill>
                        </a:rPr>
                        <a:t>KRD 1</a:t>
                      </a:r>
                      <a:r>
                        <a:rPr lang="fr-FR" baseline="30000" dirty="0">
                          <a:solidFill>
                            <a:srgbClr val="FFFF00"/>
                          </a:solidFill>
                        </a:rPr>
                        <a:t>er</a:t>
                      </a:r>
                      <a:r>
                        <a:rPr lang="fr-FR" dirty="0">
                          <a:solidFill>
                            <a:srgbClr val="FFFF00"/>
                          </a:solidFill>
                        </a:rPr>
                        <a:t>  Jan. 25</a:t>
                      </a:r>
                    </a:p>
                  </a:txBody>
                  <a:tcPr>
                    <a:solidFill>
                      <a:srgbClr val="FF2D01"/>
                    </a:solidFill>
                  </a:tcPr>
                </a:tc>
                <a:tc>
                  <a:txBody>
                    <a:bodyPr/>
                    <a:lstStyle/>
                    <a:p>
                      <a:pPr algn="ctr"/>
                      <a:r>
                        <a:rPr lang="fr-FR" dirty="0">
                          <a:solidFill>
                            <a:srgbClr val="FFFF00"/>
                          </a:solidFill>
                        </a:rPr>
                        <a:t>Échéance 2025</a:t>
                      </a:r>
                    </a:p>
                  </a:txBody>
                  <a:tcPr>
                    <a:solidFill>
                      <a:srgbClr val="FF2D01"/>
                    </a:solidFill>
                  </a:tcPr>
                </a:tc>
                <a:tc>
                  <a:txBody>
                    <a:bodyPr/>
                    <a:lstStyle/>
                    <a:p>
                      <a:pPr algn="ctr"/>
                      <a:r>
                        <a:rPr lang="fr-FR" dirty="0">
                          <a:solidFill>
                            <a:srgbClr val="FFFF00"/>
                          </a:solidFill>
                        </a:rPr>
                        <a:t>Taux</a:t>
                      </a:r>
                    </a:p>
                  </a:txBody>
                  <a:tcPr>
                    <a:solidFill>
                      <a:srgbClr val="FF2D01"/>
                    </a:solidFill>
                  </a:tcPr>
                </a:tc>
                <a:extLst>
                  <a:ext uri="{0D108BD9-81ED-4DB2-BD59-A6C34878D82A}">
                    <a16:rowId xmlns:a16="http://schemas.microsoft.com/office/drawing/2014/main" val="1568314540"/>
                  </a:ext>
                </a:extLst>
              </a:tr>
              <a:tr h="490964">
                <a:tc>
                  <a:txBody>
                    <a:bodyPr/>
                    <a:lstStyle/>
                    <a:p>
                      <a:pPr algn="ctr"/>
                      <a:r>
                        <a:rPr lang="fr-FR" dirty="0"/>
                        <a:t>2 995 956 €</a:t>
                      </a:r>
                    </a:p>
                  </a:txBody>
                  <a:tcPr/>
                </a:tc>
                <a:tc>
                  <a:txBody>
                    <a:bodyPr/>
                    <a:lstStyle/>
                    <a:p>
                      <a:pPr algn="ctr"/>
                      <a:r>
                        <a:rPr lang="fr-FR" dirty="0"/>
                        <a:t>CE</a:t>
                      </a:r>
                    </a:p>
                  </a:txBody>
                  <a:tcPr/>
                </a:tc>
                <a:tc>
                  <a:txBody>
                    <a:bodyPr/>
                    <a:lstStyle/>
                    <a:p>
                      <a:pPr algn="ctr"/>
                      <a:r>
                        <a:rPr lang="fr-FR" dirty="0"/>
                        <a:t>21 ans</a:t>
                      </a:r>
                    </a:p>
                  </a:txBody>
                  <a:tcPr/>
                </a:tc>
                <a:tc>
                  <a:txBody>
                    <a:bodyPr/>
                    <a:lstStyle/>
                    <a:p>
                      <a:pPr algn="ctr"/>
                      <a:r>
                        <a:rPr lang="fr-FR" dirty="0"/>
                        <a:t>2032</a:t>
                      </a:r>
                    </a:p>
                  </a:txBody>
                  <a:tcPr/>
                </a:tc>
                <a:tc>
                  <a:txBody>
                    <a:bodyPr/>
                    <a:lstStyle/>
                    <a:p>
                      <a:pPr algn="ctr"/>
                      <a:r>
                        <a:rPr lang="fr-FR" dirty="0"/>
                        <a:t>1 299 657 €</a:t>
                      </a:r>
                    </a:p>
                  </a:txBody>
                  <a:tcPr/>
                </a:tc>
                <a:tc>
                  <a:txBody>
                    <a:bodyPr/>
                    <a:lstStyle/>
                    <a:p>
                      <a:pPr algn="ctr"/>
                      <a:r>
                        <a:rPr lang="fr-FR" dirty="0"/>
                        <a:t>186 406 €</a:t>
                      </a:r>
                    </a:p>
                  </a:txBody>
                  <a:tcPr/>
                </a:tc>
                <a:tc>
                  <a:txBody>
                    <a:bodyPr/>
                    <a:lstStyle/>
                    <a:p>
                      <a:pPr algn="ctr"/>
                      <a:r>
                        <a:rPr lang="fr-FR" dirty="0"/>
                        <a:t>Var E6M : &lt; 4%</a:t>
                      </a:r>
                    </a:p>
                  </a:txBody>
                  <a:tcPr/>
                </a:tc>
                <a:extLst>
                  <a:ext uri="{0D108BD9-81ED-4DB2-BD59-A6C34878D82A}">
                    <a16:rowId xmlns:a16="http://schemas.microsoft.com/office/drawing/2014/main" val="2230242394"/>
                  </a:ext>
                </a:extLst>
              </a:tr>
              <a:tr h="490964">
                <a:tc>
                  <a:txBody>
                    <a:bodyPr/>
                    <a:lstStyle/>
                    <a:p>
                      <a:pPr algn="ctr"/>
                      <a:r>
                        <a:rPr lang="fr-FR" dirty="0"/>
                        <a:t>4 832 897 €</a:t>
                      </a:r>
                    </a:p>
                  </a:txBody>
                  <a:tcPr/>
                </a:tc>
                <a:tc>
                  <a:txBody>
                    <a:bodyPr/>
                    <a:lstStyle/>
                    <a:p>
                      <a:pPr algn="ctr"/>
                      <a:r>
                        <a:rPr lang="fr-FR" dirty="0"/>
                        <a:t>CFFL</a:t>
                      </a:r>
                    </a:p>
                  </a:txBody>
                  <a:tcPr/>
                </a:tc>
                <a:tc>
                  <a:txBody>
                    <a:bodyPr/>
                    <a:lstStyle/>
                    <a:p>
                      <a:pPr algn="ctr"/>
                      <a:r>
                        <a:rPr lang="fr-FR" dirty="0"/>
                        <a:t>25 ans</a:t>
                      </a:r>
                    </a:p>
                  </a:txBody>
                  <a:tcPr/>
                </a:tc>
                <a:tc>
                  <a:txBody>
                    <a:bodyPr/>
                    <a:lstStyle/>
                    <a:p>
                      <a:pPr algn="ctr"/>
                      <a:r>
                        <a:rPr lang="fr-FR" dirty="0"/>
                        <a:t>2027</a:t>
                      </a:r>
                    </a:p>
                  </a:txBody>
                  <a:tcPr/>
                </a:tc>
                <a:tc>
                  <a:txBody>
                    <a:bodyPr/>
                    <a:lstStyle/>
                    <a:p>
                      <a:pPr algn="ctr"/>
                      <a:r>
                        <a:rPr lang="fr-FR" dirty="0"/>
                        <a:t>   630 518 €</a:t>
                      </a:r>
                    </a:p>
                  </a:txBody>
                  <a:tcPr/>
                </a:tc>
                <a:tc>
                  <a:txBody>
                    <a:bodyPr/>
                    <a:lstStyle/>
                    <a:p>
                      <a:pPr algn="ctr"/>
                      <a:r>
                        <a:rPr lang="fr-FR" dirty="0"/>
                        <a:t>226 792 €</a:t>
                      </a:r>
                    </a:p>
                  </a:txBody>
                  <a:tcPr/>
                </a:tc>
                <a:tc>
                  <a:txBody>
                    <a:bodyPr/>
                    <a:lstStyle/>
                    <a:p>
                      <a:pPr algn="ctr"/>
                      <a:r>
                        <a:rPr lang="fr-FR" dirty="0" err="1"/>
                        <a:t>Libor</a:t>
                      </a:r>
                      <a:r>
                        <a:rPr lang="fr-FR" dirty="0"/>
                        <a:t> US $ 12M &lt; 7% : 4,19%</a:t>
                      </a:r>
                    </a:p>
                  </a:txBody>
                  <a:tcPr/>
                </a:tc>
                <a:extLst>
                  <a:ext uri="{0D108BD9-81ED-4DB2-BD59-A6C34878D82A}">
                    <a16:rowId xmlns:a16="http://schemas.microsoft.com/office/drawing/2014/main" val="1754451319"/>
                  </a:ext>
                </a:extLst>
              </a:tr>
              <a:tr h="490964">
                <a:tc>
                  <a:txBody>
                    <a:bodyPr/>
                    <a:lstStyle/>
                    <a:p>
                      <a:pPr algn="ctr"/>
                      <a:r>
                        <a:rPr lang="fr-FR" dirty="0"/>
                        <a:t>844 000 €</a:t>
                      </a:r>
                    </a:p>
                  </a:txBody>
                  <a:tcPr/>
                </a:tc>
                <a:tc>
                  <a:txBody>
                    <a:bodyPr/>
                    <a:lstStyle/>
                    <a:p>
                      <a:pPr algn="ctr"/>
                      <a:r>
                        <a:rPr lang="fr-FR" dirty="0"/>
                        <a:t>CA</a:t>
                      </a:r>
                    </a:p>
                  </a:txBody>
                  <a:tcPr/>
                </a:tc>
                <a:tc>
                  <a:txBody>
                    <a:bodyPr/>
                    <a:lstStyle/>
                    <a:p>
                      <a:pPr algn="ctr"/>
                      <a:r>
                        <a:rPr lang="fr-FR" dirty="0"/>
                        <a:t>6 ans</a:t>
                      </a:r>
                    </a:p>
                  </a:txBody>
                  <a:tcPr/>
                </a:tc>
                <a:tc>
                  <a:txBody>
                    <a:bodyPr/>
                    <a:lstStyle/>
                    <a:p>
                      <a:pPr algn="ctr"/>
                      <a:r>
                        <a:rPr lang="fr-FR" dirty="0"/>
                        <a:t>2030</a:t>
                      </a:r>
                    </a:p>
                  </a:txBody>
                  <a:tcPr/>
                </a:tc>
                <a:tc>
                  <a:txBody>
                    <a:bodyPr/>
                    <a:lstStyle/>
                    <a:p>
                      <a:pPr algn="ctr"/>
                      <a:r>
                        <a:rPr lang="fr-FR" dirty="0"/>
                        <a:t>812 496 €</a:t>
                      </a:r>
                    </a:p>
                  </a:txBody>
                  <a:tcPr/>
                </a:tc>
                <a:tc>
                  <a:txBody>
                    <a:bodyPr/>
                    <a:lstStyle/>
                    <a:p>
                      <a:pPr algn="ctr"/>
                      <a:r>
                        <a:rPr lang="fr-FR" dirty="0"/>
                        <a:t>157 832 €</a:t>
                      </a:r>
                    </a:p>
                  </a:txBody>
                  <a:tcPr/>
                </a:tc>
                <a:tc>
                  <a:txBody>
                    <a:bodyPr/>
                    <a:lstStyle/>
                    <a:p>
                      <a:pPr algn="ctr"/>
                      <a:r>
                        <a:rPr lang="fr-FR" dirty="0"/>
                        <a:t>  Fixe : 3,77%</a:t>
                      </a:r>
                    </a:p>
                  </a:txBody>
                  <a:tcPr/>
                </a:tc>
                <a:extLst>
                  <a:ext uri="{0D108BD9-81ED-4DB2-BD59-A6C34878D82A}">
                    <a16:rowId xmlns:a16="http://schemas.microsoft.com/office/drawing/2014/main" val="495387785"/>
                  </a:ext>
                </a:extLst>
              </a:tr>
            </a:tbl>
          </a:graphicData>
        </a:graphic>
      </p:graphicFrame>
      <p:pic>
        <p:nvPicPr>
          <p:cNvPr id="4" name="Image 3">
            <a:extLst>
              <a:ext uri="{FF2B5EF4-FFF2-40B4-BE49-F238E27FC236}">
                <a16:creationId xmlns:a16="http://schemas.microsoft.com/office/drawing/2014/main" id="{26DD219C-E8B1-07E8-4178-E81B14A86BC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1653" y="1320612"/>
            <a:ext cx="9635072" cy="1247471"/>
          </a:xfrm>
          <a:prstGeom prst="rect">
            <a:avLst/>
          </a:prstGeom>
          <a:noFill/>
          <a:ln>
            <a:noFill/>
          </a:ln>
        </p:spPr>
      </p:pic>
    </p:spTree>
    <p:extLst>
      <p:ext uri="{BB962C8B-B14F-4D97-AF65-F5344CB8AC3E}">
        <p14:creationId xmlns:p14="http://schemas.microsoft.com/office/powerpoint/2010/main" val="3963179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45498-2D8C-30A6-4D00-5EAF156CFDE3}"/>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330F30E2-F8D8-12B5-B6B0-F0D22B20C28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80" y="-16320"/>
            <a:ext cx="12241360" cy="1029726"/>
          </a:xfrm>
          <a:prstGeom prst="rect">
            <a:avLst/>
          </a:prstGeom>
        </p:spPr>
      </p:pic>
      <p:pic>
        <p:nvPicPr>
          <p:cNvPr id="4" name="Image 3">
            <a:extLst>
              <a:ext uri="{FF2B5EF4-FFF2-40B4-BE49-F238E27FC236}">
                <a16:creationId xmlns:a16="http://schemas.microsoft.com/office/drawing/2014/main" id="{A01F7EDA-EF44-1A83-A814-90C7526D44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pic>
        <p:nvPicPr>
          <p:cNvPr id="14" name="Image 13">
            <a:extLst>
              <a:ext uri="{FF2B5EF4-FFF2-40B4-BE49-F238E27FC236}">
                <a16:creationId xmlns:a16="http://schemas.microsoft.com/office/drawing/2014/main" id="{CBA1BD16-4128-FA85-B25C-636196A666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6" y="6654257"/>
            <a:ext cx="12192000" cy="203743"/>
          </a:xfrm>
          <a:prstGeom prst="rect">
            <a:avLst/>
          </a:prstGeom>
        </p:spPr>
      </p:pic>
      <p:sp>
        <p:nvSpPr>
          <p:cNvPr id="12" name="AutoShape 3">
            <a:extLst>
              <a:ext uri="{FF2B5EF4-FFF2-40B4-BE49-F238E27FC236}">
                <a16:creationId xmlns:a16="http://schemas.microsoft.com/office/drawing/2014/main" id="{ABFB4F07-DB6D-31B5-411C-2411204ADB70}"/>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Conclusion</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sp>
        <p:nvSpPr>
          <p:cNvPr id="2" name="ZoneTexte 1">
            <a:extLst>
              <a:ext uri="{FF2B5EF4-FFF2-40B4-BE49-F238E27FC236}">
                <a16:creationId xmlns:a16="http://schemas.microsoft.com/office/drawing/2014/main" id="{BAF373C8-4C3A-27FF-3508-D47ACD263F76}"/>
              </a:ext>
            </a:extLst>
          </p:cNvPr>
          <p:cNvSpPr txBox="1"/>
          <p:nvPr/>
        </p:nvSpPr>
        <p:spPr>
          <a:xfrm>
            <a:off x="335360" y="2492896"/>
            <a:ext cx="11305256" cy="1133387"/>
          </a:xfrm>
          <a:prstGeom prst="rect">
            <a:avLst/>
          </a:prstGeom>
          <a:noFill/>
        </p:spPr>
        <p:txBody>
          <a:bodyPr wrap="square" rtlCol="0">
            <a:spAutoFit/>
          </a:bodyPr>
          <a:lstStyle/>
          <a:p>
            <a:pPr marL="342900" marR="449580" indent="-342900" algn="just">
              <a:lnSpc>
                <a:spcPct val="115000"/>
              </a:lnSpc>
              <a:spcBef>
                <a:spcPts val="600"/>
              </a:spcBef>
              <a:spcAft>
                <a:spcPts val="800"/>
              </a:spcAft>
              <a:buFont typeface="Wingdings" pitchFamily="2" charset="2"/>
              <a:buChar char="Ø"/>
            </a:pPr>
            <a:r>
              <a:rPr lang="fr-FR" sz="2000" dirty="0">
                <a:effectLst/>
                <a:latin typeface="Calibri" panose="020F0502020204030204" pitchFamily="34" charset="0"/>
                <a:ea typeface="Calibri" panose="020F0502020204030204" pitchFamily="34" charset="0"/>
                <a:cs typeface="Calibri" panose="020F0502020204030204" pitchFamily="34" charset="0"/>
              </a:rPr>
              <a:t>Les orientations budgétaires pour 2025 s’inscrivent par ailleurs dans </a:t>
            </a:r>
            <a:r>
              <a:rPr lang="fr-FR" sz="2000" b="1" dirty="0">
                <a:effectLst/>
                <a:latin typeface="Calibri" panose="020F0502020204030204" pitchFamily="34" charset="0"/>
                <a:ea typeface="Calibri" panose="020F0502020204030204" pitchFamily="34" charset="0"/>
                <a:cs typeface="Calibri" panose="020F0502020204030204" pitchFamily="34" charset="0"/>
              </a:rPr>
              <a:t>un contexte économique, qui depuis 2023, accroit les tensions qui pèsent sur les finances de la commune</a:t>
            </a:r>
            <a:r>
              <a:rPr lang="fr-FR" sz="2000" dirty="0">
                <a:effectLst/>
                <a:latin typeface="Calibri" panose="020F0502020204030204" pitchFamily="34" charset="0"/>
                <a:ea typeface="Calibri" panose="020F0502020204030204" pitchFamily="34" charset="0"/>
                <a:cs typeface="Calibri" panose="020F0502020204030204" pitchFamily="34" charset="0"/>
              </a:rPr>
              <a:t> déjà fragilisées depuis de nombreuses années.</a:t>
            </a:r>
            <a:r>
              <a:rPr lang="fr-FR" sz="2000" dirty="0">
                <a:latin typeface="Calibri" panose="020F0502020204030204" pitchFamily="34" charset="0"/>
                <a:ea typeface="Calibri" panose="020F0502020204030204" pitchFamily="34" charset="0"/>
                <a:cs typeface="Calibri" panose="020F0502020204030204" pitchFamily="34" charset="0"/>
              </a:rPr>
              <a:t> Nos partenaires (Région, Département) sont logés à la même enseigne.</a:t>
            </a:r>
            <a:endParaRPr lang="fr-FR" sz="20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ZoneTexte 5">
            <a:extLst>
              <a:ext uri="{FF2B5EF4-FFF2-40B4-BE49-F238E27FC236}">
                <a16:creationId xmlns:a16="http://schemas.microsoft.com/office/drawing/2014/main" id="{912FE62C-9A07-2BEA-5418-601594EB8658}"/>
              </a:ext>
            </a:extLst>
          </p:cNvPr>
          <p:cNvSpPr txBox="1"/>
          <p:nvPr/>
        </p:nvSpPr>
        <p:spPr>
          <a:xfrm>
            <a:off x="335360" y="3717032"/>
            <a:ext cx="11377264" cy="1133387"/>
          </a:xfrm>
          <a:prstGeom prst="rect">
            <a:avLst/>
          </a:prstGeom>
          <a:noFill/>
        </p:spPr>
        <p:txBody>
          <a:bodyPr wrap="square" rtlCol="0">
            <a:spAutoFit/>
          </a:bodyPr>
          <a:lstStyle/>
          <a:p>
            <a:pPr marL="342900" marR="449580" indent="-342900" algn="just">
              <a:lnSpc>
                <a:spcPct val="115000"/>
              </a:lnSpc>
              <a:spcBef>
                <a:spcPts val="600"/>
              </a:spcBef>
              <a:spcAft>
                <a:spcPts val="800"/>
              </a:spcAft>
              <a:buFont typeface="Wingdings" pitchFamily="2" charset="2"/>
              <a:buChar char="Ø"/>
            </a:pPr>
            <a:r>
              <a:rPr lang="fr-FR" sz="2000" b="1" dirty="0">
                <a:latin typeface="Calibri" panose="020F0502020204030204" pitchFamily="34" charset="0"/>
                <a:ea typeface="Calibri" panose="020F0502020204030204" pitchFamily="34" charset="0"/>
                <a:cs typeface="Calibri" panose="020F0502020204030204" pitchFamily="34" charset="0"/>
              </a:rPr>
              <a:t>Les efforts d’économies</a:t>
            </a:r>
            <a:r>
              <a:rPr lang="fr-FR" sz="2000" dirty="0">
                <a:latin typeface="Calibri" panose="020F0502020204030204" pitchFamily="34" charset="0"/>
                <a:ea typeface="Calibri" panose="020F0502020204030204" pitchFamily="34" charset="0"/>
                <a:cs typeface="Calibri" panose="020F0502020204030204" pitchFamily="34" charset="0"/>
              </a:rPr>
              <a:t> réalisés avec l’appui des services, </a:t>
            </a:r>
            <a:r>
              <a:rPr lang="fr-FR" sz="2000" b="1" dirty="0">
                <a:latin typeface="Calibri" panose="020F0502020204030204" pitchFamily="34" charset="0"/>
                <a:ea typeface="Calibri" panose="020F0502020204030204" pitchFamily="34" charset="0"/>
                <a:cs typeface="Calibri" panose="020F0502020204030204" pitchFamily="34" charset="0"/>
              </a:rPr>
              <a:t>de restructuration des équipements, et de facturation ajustée des services et prestations, </a:t>
            </a:r>
            <a:r>
              <a:rPr lang="fr-FR" sz="2000" dirty="0">
                <a:latin typeface="Calibri" panose="020F0502020204030204" pitchFamily="34" charset="0"/>
                <a:ea typeface="Calibri" panose="020F0502020204030204" pitchFamily="34" charset="0"/>
                <a:cs typeface="Calibri" panose="020F0502020204030204" pitchFamily="34" charset="0"/>
              </a:rPr>
              <a:t>commencent à porter leurs fruits et doivent se poursuivre pour </a:t>
            </a:r>
            <a:r>
              <a:rPr lang="fr-FR" sz="2000" b="1" dirty="0">
                <a:latin typeface="Calibri" panose="020F0502020204030204" pitchFamily="34" charset="0"/>
                <a:ea typeface="Calibri" panose="020F0502020204030204" pitchFamily="34" charset="0"/>
                <a:cs typeface="Calibri" panose="020F0502020204030204" pitchFamily="34" charset="0"/>
              </a:rPr>
              <a:t>retrouver une CAF suffisante et pérenne</a:t>
            </a:r>
            <a:r>
              <a:rPr lang="fr-FR" sz="2000" dirty="0">
                <a:latin typeface="Calibri" panose="020F0502020204030204" pitchFamily="34" charset="0"/>
                <a:ea typeface="Calibri" panose="020F0502020204030204" pitchFamily="34" charset="0"/>
                <a:cs typeface="Calibri" panose="020F0502020204030204" pitchFamily="34" charset="0"/>
              </a:rPr>
              <a:t> à moyen terme.</a:t>
            </a:r>
          </a:p>
        </p:txBody>
      </p:sp>
      <p:sp>
        <p:nvSpPr>
          <p:cNvPr id="7" name="ZoneTexte 6">
            <a:extLst>
              <a:ext uri="{FF2B5EF4-FFF2-40B4-BE49-F238E27FC236}">
                <a16:creationId xmlns:a16="http://schemas.microsoft.com/office/drawing/2014/main" id="{9935D847-8BA3-ACB9-A21A-C4BDE8CBBB44}"/>
              </a:ext>
            </a:extLst>
          </p:cNvPr>
          <p:cNvSpPr txBox="1"/>
          <p:nvPr/>
        </p:nvSpPr>
        <p:spPr>
          <a:xfrm>
            <a:off x="407368" y="1215493"/>
            <a:ext cx="11161240" cy="1133387"/>
          </a:xfrm>
          <a:prstGeom prst="rect">
            <a:avLst/>
          </a:prstGeom>
          <a:noFill/>
        </p:spPr>
        <p:txBody>
          <a:bodyPr wrap="square" rtlCol="0">
            <a:spAutoFit/>
          </a:bodyPr>
          <a:lstStyle/>
          <a:p>
            <a:pPr marL="342900" marR="449580" indent="-342900" algn="just">
              <a:lnSpc>
                <a:spcPct val="115000"/>
              </a:lnSpc>
              <a:spcBef>
                <a:spcPts val="600"/>
              </a:spcBef>
              <a:spcAft>
                <a:spcPts val="800"/>
              </a:spcAft>
              <a:buFont typeface="Wingdings" pitchFamily="2" charset="2"/>
              <a:buChar char="Ø"/>
            </a:pPr>
            <a:r>
              <a:rPr lang="fr-FR" sz="2000" dirty="0">
                <a:latin typeface="Calibri" panose="020F0502020204030204" pitchFamily="34" charset="0"/>
                <a:ea typeface="Calibri" panose="020F0502020204030204" pitchFamily="34" charset="0"/>
                <a:cs typeface="Calibri" panose="020F0502020204030204" pitchFamily="34" charset="0"/>
              </a:rPr>
              <a:t>La situation politique nationale, les contraintes budgétaires de l’État, la dette abyssale de la France sont autant de facteurs qui vont </a:t>
            </a:r>
            <a:r>
              <a:rPr lang="fr-FR" sz="2000" b="1" dirty="0">
                <a:latin typeface="Calibri" panose="020F0502020204030204" pitchFamily="34" charset="0"/>
                <a:ea typeface="Calibri" panose="020F0502020204030204" pitchFamily="34" charset="0"/>
                <a:cs typeface="Calibri" panose="020F0502020204030204" pitchFamily="34" charset="0"/>
              </a:rPr>
              <a:t>peser sur les marges de manœuvre des communes </a:t>
            </a:r>
            <a:r>
              <a:rPr lang="fr-FR" sz="2000" dirty="0">
                <a:latin typeface="Calibri" panose="020F0502020204030204" pitchFamily="34" charset="0"/>
                <a:ea typeface="Calibri" panose="020F0502020204030204" pitchFamily="34" charset="0"/>
                <a:cs typeface="Calibri" panose="020F0502020204030204" pitchFamily="34" charset="0"/>
              </a:rPr>
              <a:t>(dotations et subventions en baisse, participation à l’effort de redressement national des comptes publics).</a:t>
            </a:r>
          </a:p>
        </p:txBody>
      </p:sp>
      <p:sp>
        <p:nvSpPr>
          <p:cNvPr id="8" name="ZoneTexte 7">
            <a:extLst>
              <a:ext uri="{FF2B5EF4-FFF2-40B4-BE49-F238E27FC236}">
                <a16:creationId xmlns:a16="http://schemas.microsoft.com/office/drawing/2014/main" id="{9A40C759-4BF8-0929-71E4-78167708DEE7}"/>
              </a:ext>
            </a:extLst>
          </p:cNvPr>
          <p:cNvSpPr txBox="1"/>
          <p:nvPr/>
        </p:nvSpPr>
        <p:spPr>
          <a:xfrm>
            <a:off x="263352" y="4966006"/>
            <a:ext cx="11449272" cy="1487330"/>
          </a:xfrm>
          <a:prstGeom prst="rect">
            <a:avLst/>
          </a:prstGeom>
          <a:noFill/>
        </p:spPr>
        <p:txBody>
          <a:bodyPr wrap="square" rtlCol="0">
            <a:spAutoFit/>
          </a:bodyPr>
          <a:lstStyle/>
          <a:p>
            <a:pPr marL="342900" marR="449580" indent="-342900" algn="just">
              <a:lnSpc>
                <a:spcPct val="115000"/>
              </a:lnSpc>
              <a:spcBef>
                <a:spcPts val="600"/>
              </a:spcBef>
              <a:spcAft>
                <a:spcPts val="800"/>
              </a:spcAft>
              <a:buFont typeface="Wingdings" pitchFamily="2" charset="2"/>
              <a:buChar char="Ø"/>
            </a:pPr>
            <a:r>
              <a:rPr lang="fr-FR" sz="2000" b="1" dirty="0">
                <a:latin typeface="Calibri" panose="020F0502020204030204" pitchFamily="34" charset="0"/>
                <a:ea typeface="Calibri" panose="020F0502020204030204" pitchFamily="34" charset="0"/>
                <a:cs typeface="Calibri" panose="020F0502020204030204" pitchFamily="34" charset="0"/>
              </a:rPr>
              <a:t>La mise en œuvre des projets pour 2025 repose sur notre capacité à fai</a:t>
            </a:r>
            <a:r>
              <a:rPr lang="fr-FR" sz="2000" dirty="0">
                <a:latin typeface="Calibri" panose="020F0502020204030204" pitchFamily="34" charset="0"/>
                <a:ea typeface="Calibri" panose="020F0502020204030204" pitchFamily="34" charset="0"/>
                <a:cs typeface="Calibri" panose="020F0502020204030204" pitchFamily="34" charset="0"/>
              </a:rPr>
              <a:t>re. Les orientations en matière de valorisation de notre environnement, d’amélioration de nos équipements, d’entretien de la voirie demeurent. Un accent tout particulier est porté sur </a:t>
            </a:r>
            <a:r>
              <a:rPr lang="fr-FR" sz="2000" b="1" dirty="0">
                <a:latin typeface="Calibri" panose="020F0502020204030204" pitchFamily="34" charset="0"/>
                <a:ea typeface="Calibri" panose="020F0502020204030204" pitchFamily="34" charset="0"/>
                <a:cs typeface="Calibri" panose="020F0502020204030204" pitchFamily="34" charset="0"/>
              </a:rPr>
              <a:t>les investissements susceptibles de baisser rapidement les coûts de fonctionnement.</a:t>
            </a:r>
            <a:endParaRPr lang="fr-FR"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5142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77F57-113F-BDA5-C80B-DA0CF18109C8}"/>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43A19505-29A1-14CB-B4D7-D5950D56A76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80" y="-27384"/>
            <a:ext cx="12241360" cy="1029726"/>
          </a:xfrm>
          <a:prstGeom prst="rect">
            <a:avLst/>
          </a:prstGeom>
        </p:spPr>
      </p:pic>
      <p:sp>
        <p:nvSpPr>
          <p:cNvPr id="12" name="AutoShape 3">
            <a:extLst>
              <a:ext uri="{FF2B5EF4-FFF2-40B4-BE49-F238E27FC236}">
                <a16:creationId xmlns:a16="http://schemas.microsoft.com/office/drawing/2014/main" id="{A8C4D86A-D43E-DE8E-70DB-A5791FE28E92}"/>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 La loi de finances et les mesures gouvernementales</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pic>
        <p:nvPicPr>
          <p:cNvPr id="14" name="Image 13">
            <a:extLst>
              <a:ext uri="{FF2B5EF4-FFF2-40B4-BE49-F238E27FC236}">
                <a16:creationId xmlns:a16="http://schemas.microsoft.com/office/drawing/2014/main" id="{E23B685C-5B77-9A0D-A712-7E23F64C0FC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80" y="6681641"/>
            <a:ext cx="12192000" cy="203743"/>
          </a:xfrm>
          <a:prstGeom prst="rect">
            <a:avLst/>
          </a:prstGeom>
        </p:spPr>
      </p:pic>
      <p:sp>
        <p:nvSpPr>
          <p:cNvPr id="2" name="ZoneTexte 1">
            <a:extLst>
              <a:ext uri="{FF2B5EF4-FFF2-40B4-BE49-F238E27FC236}">
                <a16:creationId xmlns:a16="http://schemas.microsoft.com/office/drawing/2014/main" id="{EA9EC816-5F25-0C4B-6CC7-5D2CAD0F014C}"/>
              </a:ext>
            </a:extLst>
          </p:cNvPr>
          <p:cNvSpPr txBox="1"/>
          <p:nvPr/>
        </p:nvSpPr>
        <p:spPr>
          <a:xfrm>
            <a:off x="479376" y="1304761"/>
            <a:ext cx="11089232" cy="1631216"/>
          </a:xfrm>
          <a:prstGeom prst="rect">
            <a:avLst/>
          </a:prstGeom>
          <a:noFill/>
        </p:spPr>
        <p:txBody>
          <a:bodyPr wrap="square" rtlCol="0">
            <a:spAutoFit/>
          </a:bodyPr>
          <a:lstStyle/>
          <a:p>
            <a:r>
              <a:rPr lang="fr-FR" sz="2000" b="1" dirty="0"/>
              <a:t>La loi de finances et la fiscalité locale</a:t>
            </a:r>
          </a:p>
          <a:p>
            <a:endParaRPr lang="fr-FR" sz="800" dirty="0"/>
          </a:p>
          <a:p>
            <a:pPr marL="285750" indent="-285750" algn="just">
              <a:buFont typeface="Wingdings" pitchFamily="2" charset="2"/>
              <a:buChar char="q"/>
            </a:pPr>
            <a:r>
              <a:rPr lang="fr-FR" dirty="0"/>
              <a:t>La revalorisation des bases (+1,7%) va impacter positivement les recettes de la taxe foncière,</a:t>
            </a:r>
          </a:p>
          <a:p>
            <a:pPr marL="285750" indent="-285750" algn="just">
              <a:buFont typeface="Wingdings" pitchFamily="2" charset="2"/>
              <a:buChar char="q"/>
            </a:pPr>
            <a:r>
              <a:rPr lang="fr-FR" dirty="0"/>
              <a:t>L’exonération sur les résidences principales de la TH depuis 2023 mais pas sur les résidences secondaires,</a:t>
            </a:r>
          </a:p>
          <a:p>
            <a:pPr marL="285750" indent="-285750" algn="just">
              <a:buFont typeface="Wingdings" pitchFamily="2" charset="2"/>
              <a:buChar char="q"/>
            </a:pPr>
            <a:r>
              <a:rPr lang="fr-FR" dirty="0"/>
              <a:t>Le calendrier de la suppression définitive de la CVAE prévue pour 2027 sera-t-il anticipé ? Ceci peut avoir une incidence sur les recettes économiques perçues par la CASGBS et les dotations dérogatoires. </a:t>
            </a:r>
          </a:p>
        </p:txBody>
      </p:sp>
      <p:pic>
        <p:nvPicPr>
          <p:cNvPr id="4" name="Image 3">
            <a:extLst>
              <a:ext uri="{FF2B5EF4-FFF2-40B4-BE49-F238E27FC236}">
                <a16:creationId xmlns:a16="http://schemas.microsoft.com/office/drawing/2014/main" id="{25E79DF5-B15C-9358-F150-3A6B2B3E13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sp>
        <p:nvSpPr>
          <p:cNvPr id="5" name="ZoneTexte 4">
            <a:extLst>
              <a:ext uri="{FF2B5EF4-FFF2-40B4-BE49-F238E27FC236}">
                <a16:creationId xmlns:a16="http://schemas.microsoft.com/office/drawing/2014/main" id="{3B806E79-D018-4DE7-23CD-4881FB517373}"/>
              </a:ext>
            </a:extLst>
          </p:cNvPr>
          <p:cNvSpPr txBox="1"/>
          <p:nvPr/>
        </p:nvSpPr>
        <p:spPr>
          <a:xfrm>
            <a:off x="407368" y="3356992"/>
            <a:ext cx="11089232" cy="1077218"/>
          </a:xfrm>
          <a:prstGeom prst="rect">
            <a:avLst/>
          </a:prstGeom>
          <a:noFill/>
        </p:spPr>
        <p:txBody>
          <a:bodyPr wrap="square" rtlCol="0">
            <a:spAutoFit/>
          </a:bodyPr>
          <a:lstStyle/>
          <a:p>
            <a:r>
              <a:rPr lang="fr-FR" sz="2000" b="1" dirty="0"/>
              <a:t>La Dotation Globale de Fonctionnement</a:t>
            </a:r>
          </a:p>
          <a:p>
            <a:endParaRPr lang="fr-FR" sz="800" dirty="0"/>
          </a:p>
          <a:p>
            <a:pPr marL="285750" indent="-285750" algn="just">
              <a:buFont typeface="Wingdings" pitchFamily="2" charset="2"/>
              <a:buChar char="q"/>
            </a:pPr>
            <a:r>
              <a:rPr lang="fr-FR" dirty="0"/>
              <a:t>Quel sera le montant finalement retenu ? Une augmentation de 290 millions d’euros par rapport à 2024 (27,4 milliards d’euros au total) était prévue avec les écrêtements habituels </a:t>
            </a:r>
            <a:r>
              <a:rPr lang="fr-FR" dirty="0">
                <a:sym typeface="Wingdings" pitchFamily="2" charset="2"/>
              </a:rPr>
              <a:t></a:t>
            </a:r>
            <a:r>
              <a:rPr lang="fr-FR" b="1" dirty="0"/>
              <a:t>Louveciennes ?</a:t>
            </a:r>
          </a:p>
        </p:txBody>
      </p:sp>
      <p:sp>
        <p:nvSpPr>
          <p:cNvPr id="6" name="ZoneTexte 5">
            <a:extLst>
              <a:ext uri="{FF2B5EF4-FFF2-40B4-BE49-F238E27FC236}">
                <a16:creationId xmlns:a16="http://schemas.microsoft.com/office/drawing/2014/main" id="{D05EA68E-2673-328B-4CCA-93A893DD7CF2}"/>
              </a:ext>
            </a:extLst>
          </p:cNvPr>
          <p:cNvSpPr txBox="1"/>
          <p:nvPr/>
        </p:nvSpPr>
        <p:spPr>
          <a:xfrm>
            <a:off x="335360" y="4861029"/>
            <a:ext cx="11089232" cy="800219"/>
          </a:xfrm>
          <a:prstGeom prst="rect">
            <a:avLst/>
          </a:prstGeom>
          <a:noFill/>
        </p:spPr>
        <p:txBody>
          <a:bodyPr wrap="square" rtlCol="0">
            <a:spAutoFit/>
          </a:bodyPr>
          <a:lstStyle/>
          <a:p>
            <a:r>
              <a:rPr lang="fr-FR" sz="2000" b="1" dirty="0"/>
              <a:t>Les mesures en faveur de la transition écologique</a:t>
            </a:r>
          </a:p>
          <a:p>
            <a:endParaRPr lang="fr-FR" sz="800" dirty="0"/>
          </a:p>
          <a:p>
            <a:pPr marL="285750" indent="-285750" algn="just">
              <a:buFont typeface="Wingdings" pitchFamily="2" charset="2"/>
              <a:buChar char="q"/>
            </a:pPr>
            <a:r>
              <a:rPr lang="fr-FR" dirty="0"/>
              <a:t>Le Fonds vert devrait diminuer assez fortement ainsi que tous les crédits alloués à la transition énergétique.</a:t>
            </a:r>
          </a:p>
        </p:txBody>
      </p:sp>
    </p:spTree>
    <p:extLst>
      <p:ext uri="{BB962C8B-B14F-4D97-AF65-F5344CB8AC3E}">
        <p14:creationId xmlns:p14="http://schemas.microsoft.com/office/powerpoint/2010/main" val="2916250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92933-ED24-0657-3D92-FF9EFB273448}"/>
            </a:ext>
          </a:extLst>
        </p:cNvPr>
        <p:cNvGrpSpPr/>
        <p:nvPr/>
      </p:nvGrpSpPr>
      <p:grpSpPr>
        <a:xfrm>
          <a:off x="0" y="0"/>
          <a:ext cx="0" cy="0"/>
          <a:chOff x="0" y="0"/>
          <a:chExt cx="0" cy="0"/>
        </a:xfrm>
      </p:grpSpPr>
      <p:pic>
        <p:nvPicPr>
          <p:cNvPr id="8" name="Image 7">
            <a:extLst>
              <a:ext uri="{FF2B5EF4-FFF2-40B4-BE49-F238E27FC236}">
                <a16:creationId xmlns:a16="http://schemas.microsoft.com/office/drawing/2014/main" id="{F44DF6F4-9C1B-42F5-5AD0-8DCADEE484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9536" y="116633"/>
            <a:ext cx="576064" cy="831611"/>
          </a:xfrm>
          <a:prstGeom prst="rect">
            <a:avLst/>
          </a:prstGeom>
        </p:spPr>
      </p:pic>
      <p:pic>
        <p:nvPicPr>
          <p:cNvPr id="9" name="Image 8">
            <a:extLst>
              <a:ext uri="{FF2B5EF4-FFF2-40B4-BE49-F238E27FC236}">
                <a16:creationId xmlns:a16="http://schemas.microsoft.com/office/drawing/2014/main" id="{9D55B59D-FEEE-AC84-D28C-D354FF8247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96400" y="115788"/>
            <a:ext cx="576064" cy="831611"/>
          </a:xfrm>
          <a:prstGeom prst="rect">
            <a:avLst/>
          </a:prstGeom>
        </p:spPr>
      </p:pic>
      <p:pic>
        <p:nvPicPr>
          <p:cNvPr id="10" name="Image 9">
            <a:extLst>
              <a:ext uri="{FF2B5EF4-FFF2-40B4-BE49-F238E27FC236}">
                <a16:creationId xmlns:a16="http://schemas.microsoft.com/office/drawing/2014/main" id="{E2AEAA52-DAB0-6029-FC83-5DC1E36D8F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9753" y="203742"/>
            <a:ext cx="5172494" cy="655701"/>
          </a:xfrm>
          <a:prstGeom prst="rect">
            <a:avLst/>
          </a:prstGeom>
        </p:spPr>
      </p:pic>
      <p:pic>
        <p:nvPicPr>
          <p:cNvPr id="11" name="Image 10">
            <a:extLst>
              <a:ext uri="{FF2B5EF4-FFF2-40B4-BE49-F238E27FC236}">
                <a16:creationId xmlns:a16="http://schemas.microsoft.com/office/drawing/2014/main" id="{92CD0830-F1F2-CF2D-724F-A00157585F5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680" y="-27230"/>
            <a:ext cx="12241360" cy="1029726"/>
          </a:xfrm>
          <a:prstGeom prst="rect">
            <a:avLst/>
          </a:prstGeom>
        </p:spPr>
      </p:pic>
      <p:pic>
        <p:nvPicPr>
          <p:cNvPr id="14" name="Image 13">
            <a:extLst>
              <a:ext uri="{FF2B5EF4-FFF2-40B4-BE49-F238E27FC236}">
                <a16:creationId xmlns:a16="http://schemas.microsoft.com/office/drawing/2014/main" id="{14297AA0-F738-761B-9204-7C8522CBB9A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680" y="6681641"/>
            <a:ext cx="12192000" cy="203743"/>
          </a:xfrm>
          <a:prstGeom prst="rect">
            <a:avLst/>
          </a:prstGeom>
        </p:spPr>
      </p:pic>
      <p:sp>
        <p:nvSpPr>
          <p:cNvPr id="12" name="AutoShape 3">
            <a:extLst>
              <a:ext uri="{FF2B5EF4-FFF2-40B4-BE49-F238E27FC236}">
                <a16:creationId xmlns:a16="http://schemas.microsoft.com/office/drawing/2014/main" id="{AA43C743-7DB5-6C75-1FC3-8E6F1CFE782C}"/>
              </a:ext>
            </a:extLst>
          </p:cNvPr>
          <p:cNvSpPr>
            <a:spLocks noChangeArrowheads="1"/>
          </p:cNvSpPr>
          <p:nvPr/>
        </p:nvSpPr>
        <p:spPr bwMode="auto">
          <a:xfrm>
            <a:off x="-18531" y="164362"/>
            <a:ext cx="11659147"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Une situation financière qui reste fragile</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pic>
        <p:nvPicPr>
          <p:cNvPr id="13" name="Image 12">
            <a:extLst>
              <a:ext uri="{FF2B5EF4-FFF2-40B4-BE49-F238E27FC236}">
                <a16:creationId xmlns:a16="http://schemas.microsoft.com/office/drawing/2014/main" id="{42618437-4F8B-2FA2-74EB-3D62BF5A407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pic>
        <p:nvPicPr>
          <p:cNvPr id="27" name="Image 26">
            <a:extLst>
              <a:ext uri="{FF2B5EF4-FFF2-40B4-BE49-F238E27FC236}">
                <a16:creationId xmlns:a16="http://schemas.microsoft.com/office/drawing/2014/main" id="{A61BBA5A-C0B8-701F-C68C-E7D5B380848D}"/>
              </a:ext>
            </a:extLst>
          </p:cNvPr>
          <p:cNvPicPr>
            <a:picLocks noChangeAspect="1"/>
          </p:cNvPicPr>
          <p:nvPr/>
        </p:nvPicPr>
        <p:blipFill>
          <a:blip r:embed="rId7"/>
          <a:stretch>
            <a:fillRect/>
          </a:stretch>
        </p:blipFill>
        <p:spPr>
          <a:xfrm>
            <a:off x="1381222" y="1395875"/>
            <a:ext cx="9101578" cy="4433486"/>
          </a:xfrm>
          <a:prstGeom prst="rect">
            <a:avLst/>
          </a:prstGeom>
        </p:spPr>
      </p:pic>
      <p:sp>
        <p:nvSpPr>
          <p:cNvPr id="2" name="ZoneTexte 1">
            <a:extLst>
              <a:ext uri="{FF2B5EF4-FFF2-40B4-BE49-F238E27FC236}">
                <a16:creationId xmlns:a16="http://schemas.microsoft.com/office/drawing/2014/main" id="{56182774-F81E-5F24-2F65-5FD3FB23DD67}"/>
              </a:ext>
            </a:extLst>
          </p:cNvPr>
          <p:cNvSpPr txBox="1"/>
          <p:nvPr/>
        </p:nvSpPr>
        <p:spPr>
          <a:xfrm>
            <a:off x="1000537" y="1124744"/>
            <a:ext cx="9862948" cy="830997"/>
          </a:xfrm>
          <a:prstGeom prst="rect">
            <a:avLst/>
          </a:prstGeom>
          <a:solidFill>
            <a:srgbClr val="FFC000"/>
          </a:solidFill>
          <a:ln>
            <a:solidFill>
              <a:schemeClr val="accent1"/>
            </a:solidFill>
          </a:ln>
        </p:spPr>
        <p:txBody>
          <a:bodyPr wrap="square" rtlCol="0">
            <a:spAutoFit/>
          </a:bodyPr>
          <a:lstStyle/>
          <a:p>
            <a:pPr algn="ctr"/>
            <a:r>
              <a:rPr lang="fr-FR" sz="2400" b="1" dirty="0">
                <a:solidFill>
                  <a:schemeClr val="bg2">
                    <a:lumMod val="25000"/>
                  </a:schemeClr>
                </a:solidFill>
              </a:rPr>
              <a:t>2024 : Excédent  de fonctionnement positif : 1 337 000 €</a:t>
            </a:r>
          </a:p>
          <a:p>
            <a:pPr algn="ctr"/>
            <a:r>
              <a:rPr lang="fr-FR" sz="2400" b="1" dirty="0"/>
              <a:t>L’effet ciseaux s’estompe mais la tendance doit se confirmer dans le temps</a:t>
            </a:r>
          </a:p>
        </p:txBody>
      </p:sp>
      <p:sp>
        <p:nvSpPr>
          <p:cNvPr id="30" name="Rectangle : coins arrondis 29">
            <a:extLst>
              <a:ext uri="{FF2B5EF4-FFF2-40B4-BE49-F238E27FC236}">
                <a16:creationId xmlns:a16="http://schemas.microsoft.com/office/drawing/2014/main" id="{10D7C6C1-BAF0-1D05-5B4B-E065F6D527B8}"/>
              </a:ext>
            </a:extLst>
          </p:cNvPr>
          <p:cNvSpPr/>
          <p:nvPr/>
        </p:nvSpPr>
        <p:spPr>
          <a:xfrm>
            <a:off x="6684600" y="5918269"/>
            <a:ext cx="2651760" cy="535067"/>
          </a:xfrm>
          <a:prstGeom prst="roundRect">
            <a:avLst/>
          </a:prstGeom>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Bef>
                <a:spcPts val="600"/>
              </a:spcBef>
              <a:spcAft>
                <a:spcPts val="600"/>
              </a:spcAft>
            </a:pPr>
            <a:r>
              <a:rPr lang="fr-FR" sz="1400" b="1" dirty="0">
                <a:effectLst/>
                <a:ea typeface="Calibri" panose="020F0502020204030204" pitchFamily="34" charset="0"/>
                <a:cs typeface="Times New Roman" panose="02020603050405020304" pitchFamily="18" charset="0"/>
              </a:rPr>
              <a:t>Dépenses contraintes par le CRC</a:t>
            </a:r>
          </a:p>
        </p:txBody>
      </p:sp>
      <p:sp>
        <p:nvSpPr>
          <p:cNvPr id="31" name="Rectangle : coins arrondis 30">
            <a:extLst>
              <a:ext uri="{FF2B5EF4-FFF2-40B4-BE49-F238E27FC236}">
                <a16:creationId xmlns:a16="http://schemas.microsoft.com/office/drawing/2014/main" id="{DE9B8530-3378-C47C-D874-C97B0BF5A06A}"/>
              </a:ext>
            </a:extLst>
          </p:cNvPr>
          <p:cNvSpPr/>
          <p:nvPr/>
        </p:nvSpPr>
        <p:spPr>
          <a:xfrm>
            <a:off x="4439816" y="5918269"/>
            <a:ext cx="1569944" cy="535067"/>
          </a:xfrm>
          <a:prstGeom prst="roundRect">
            <a:avLst/>
          </a:prstGeom>
          <a:solidFill>
            <a:srgbClr val="00B050"/>
          </a:solidFill>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Bef>
                <a:spcPts val="600"/>
              </a:spcBef>
              <a:spcAft>
                <a:spcPts val="600"/>
              </a:spcAft>
            </a:pPr>
            <a:r>
              <a:rPr lang="fr-FR" sz="1400" b="1" dirty="0">
                <a:effectLst/>
                <a:ea typeface="Calibri" panose="020F0502020204030204" pitchFamily="34" charset="0"/>
                <a:cs typeface="Times New Roman" panose="02020603050405020304" pitchFamily="18" charset="0"/>
              </a:rPr>
              <a:t>Crise sanitaire</a:t>
            </a:r>
          </a:p>
        </p:txBody>
      </p:sp>
      <p:sp>
        <p:nvSpPr>
          <p:cNvPr id="32" name="Rectangle : coins arrondis 31">
            <a:extLst>
              <a:ext uri="{FF2B5EF4-FFF2-40B4-BE49-F238E27FC236}">
                <a16:creationId xmlns:a16="http://schemas.microsoft.com/office/drawing/2014/main" id="{55CA9426-59A0-1B36-AE63-B2517228C728}"/>
              </a:ext>
            </a:extLst>
          </p:cNvPr>
          <p:cNvSpPr/>
          <p:nvPr/>
        </p:nvSpPr>
        <p:spPr>
          <a:xfrm>
            <a:off x="1213069" y="5949280"/>
            <a:ext cx="2506667" cy="535067"/>
          </a:xfrm>
          <a:prstGeom prst="roundRect">
            <a:avLst/>
          </a:prstGeom>
          <a:solidFill>
            <a:srgbClr val="00B050"/>
          </a:solidFill>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Bef>
                <a:spcPts val="600"/>
              </a:spcBef>
              <a:spcAft>
                <a:spcPts val="600"/>
              </a:spcAft>
            </a:pPr>
            <a:r>
              <a:rPr lang="fr-FR" sz="1400" b="1" dirty="0">
                <a:effectLst/>
                <a:ea typeface="Calibri" panose="020F0502020204030204" pitchFamily="34" charset="0"/>
                <a:cs typeface="Times New Roman" panose="02020603050405020304" pitchFamily="18" charset="0"/>
              </a:rPr>
              <a:t>Reprise Prov. </a:t>
            </a:r>
            <a:r>
              <a:rPr lang="fr-FR" sz="1400" b="1" dirty="0">
                <a:ea typeface="Calibri" panose="020F0502020204030204" pitchFamily="34" charset="0"/>
                <a:cs typeface="Times New Roman" panose="02020603050405020304" pitchFamily="18" charset="0"/>
              </a:rPr>
              <a:t>TLE Villevert</a:t>
            </a:r>
            <a:endParaRPr lang="fr-FR" sz="1400" b="1" dirty="0">
              <a:effectLst/>
              <a:ea typeface="Calibri" panose="020F0502020204030204" pitchFamily="34" charset="0"/>
              <a:cs typeface="Times New Roman" panose="02020603050405020304" pitchFamily="18" charset="0"/>
            </a:endParaRPr>
          </a:p>
        </p:txBody>
      </p:sp>
      <p:sp>
        <p:nvSpPr>
          <p:cNvPr id="33" name="Rectangle : coins arrondis 32">
            <a:extLst>
              <a:ext uri="{FF2B5EF4-FFF2-40B4-BE49-F238E27FC236}">
                <a16:creationId xmlns:a16="http://schemas.microsoft.com/office/drawing/2014/main" id="{39406F9B-3152-EF03-2850-D68FBF06D744}"/>
              </a:ext>
            </a:extLst>
          </p:cNvPr>
          <p:cNvSpPr/>
          <p:nvPr/>
        </p:nvSpPr>
        <p:spPr>
          <a:xfrm>
            <a:off x="8760296" y="3933056"/>
            <a:ext cx="1224136" cy="41910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wrap="square">
            <a:noAutofit/>
          </a:bodyPr>
          <a:lstStyle/>
          <a:p>
            <a:pPr algn="ctr">
              <a:lnSpc>
                <a:spcPct val="107000"/>
              </a:lnSpc>
            </a:pPr>
            <a:r>
              <a:rPr lang="fr-FR" sz="2000" kern="1200" dirty="0">
                <a:solidFill>
                  <a:srgbClr val="FFFFFF"/>
                </a:solidFill>
                <a:effectLst/>
                <a:ea typeface="Calibri" panose="020F0502020204030204" pitchFamily="34" charset="0"/>
                <a:cs typeface="Times New Roman" panose="02020603050405020304" pitchFamily="18" charset="0"/>
              </a:rPr>
              <a:t>Inflation</a:t>
            </a:r>
            <a:endParaRPr lang="fr-FR" sz="2000" dirty="0">
              <a:effectLst/>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fr-FR" sz="1200" dirty="0">
                <a:effectLst/>
                <a:ea typeface="Calibri" panose="020F0502020204030204" pitchFamily="34" charset="0"/>
                <a:cs typeface="Times New Roman" panose="02020603050405020304" pitchFamily="18" charset="0"/>
              </a:rPr>
              <a:t> </a:t>
            </a:r>
          </a:p>
        </p:txBody>
      </p:sp>
      <p:cxnSp>
        <p:nvCxnSpPr>
          <p:cNvPr id="34" name="Connecteur droit avec flèche 33">
            <a:extLst>
              <a:ext uri="{FF2B5EF4-FFF2-40B4-BE49-F238E27FC236}">
                <a16:creationId xmlns:a16="http://schemas.microsoft.com/office/drawing/2014/main" id="{8F943A9F-C74F-663C-B6C3-F4C7BE94367F}"/>
              </a:ext>
            </a:extLst>
          </p:cNvPr>
          <p:cNvCxnSpPr>
            <a:cxnSpLocks/>
          </p:cNvCxnSpPr>
          <p:nvPr/>
        </p:nvCxnSpPr>
        <p:spPr>
          <a:xfrm flipV="1">
            <a:off x="2326160" y="3146064"/>
            <a:ext cx="1654840" cy="2698006"/>
          </a:xfrm>
          <a:prstGeom prst="straightConnector1">
            <a:avLst/>
          </a:prstGeom>
          <a:ln>
            <a:solidFill>
              <a:schemeClr val="accent4">
                <a:lumMod val="40000"/>
                <a:lumOff val="60000"/>
              </a:schemeClr>
            </a:solidFill>
            <a:tailEnd type="triangle"/>
          </a:ln>
        </p:spPr>
        <p:style>
          <a:lnRef idx="2">
            <a:schemeClr val="accent2"/>
          </a:lnRef>
          <a:fillRef idx="0">
            <a:schemeClr val="accent2"/>
          </a:fillRef>
          <a:effectRef idx="1">
            <a:schemeClr val="accent2"/>
          </a:effectRef>
          <a:fontRef idx="minor">
            <a:schemeClr val="tx1"/>
          </a:fontRef>
        </p:style>
      </p:cxnSp>
      <p:cxnSp>
        <p:nvCxnSpPr>
          <p:cNvPr id="38" name="Connecteur droit avec flèche 37">
            <a:extLst>
              <a:ext uri="{FF2B5EF4-FFF2-40B4-BE49-F238E27FC236}">
                <a16:creationId xmlns:a16="http://schemas.microsoft.com/office/drawing/2014/main" id="{B11ECFE3-7A4F-5FF9-00BC-69CFBA3D94AF}"/>
              </a:ext>
            </a:extLst>
          </p:cNvPr>
          <p:cNvCxnSpPr>
            <a:cxnSpLocks/>
          </p:cNvCxnSpPr>
          <p:nvPr/>
        </p:nvCxnSpPr>
        <p:spPr>
          <a:xfrm flipH="1" flipV="1">
            <a:off x="4932061" y="3978425"/>
            <a:ext cx="292727" cy="1841197"/>
          </a:xfrm>
          <a:prstGeom prst="straightConnector1">
            <a:avLst/>
          </a:prstGeom>
          <a:ln>
            <a:solidFill>
              <a:schemeClr val="accent4">
                <a:lumMod val="40000"/>
                <a:lumOff val="60000"/>
              </a:schemeClr>
            </a:solidFill>
            <a:tailEnd type="triangle"/>
          </a:ln>
        </p:spPr>
        <p:style>
          <a:lnRef idx="2">
            <a:schemeClr val="accent2"/>
          </a:lnRef>
          <a:fillRef idx="0">
            <a:schemeClr val="accent2"/>
          </a:fillRef>
          <a:effectRef idx="1">
            <a:schemeClr val="accent2"/>
          </a:effectRef>
          <a:fontRef idx="minor">
            <a:schemeClr val="tx1"/>
          </a:fontRef>
        </p:style>
      </p:cxnSp>
      <p:cxnSp>
        <p:nvCxnSpPr>
          <p:cNvPr id="41" name="Connecteur droit avec flèche 40">
            <a:extLst>
              <a:ext uri="{FF2B5EF4-FFF2-40B4-BE49-F238E27FC236}">
                <a16:creationId xmlns:a16="http://schemas.microsoft.com/office/drawing/2014/main" id="{1445B9F0-EED8-2811-5D0F-DBDE1945DC39}"/>
              </a:ext>
            </a:extLst>
          </p:cNvPr>
          <p:cNvCxnSpPr>
            <a:cxnSpLocks/>
          </p:cNvCxnSpPr>
          <p:nvPr/>
        </p:nvCxnSpPr>
        <p:spPr>
          <a:xfrm flipH="1" flipV="1">
            <a:off x="5932011" y="4421658"/>
            <a:ext cx="1820173" cy="1496611"/>
          </a:xfrm>
          <a:prstGeom prst="straightConnector1">
            <a:avLst/>
          </a:prstGeom>
          <a:ln>
            <a:solidFill>
              <a:schemeClr val="accent4">
                <a:lumMod val="40000"/>
                <a:lumOff val="60000"/>
              </a:schemeClr>
            </a:solidFill>
            <a:tailEnd type="triangle"/>
          </a:ln>
        </p:spPr>
        <p:style>
          <a:lnRef idx="2">
            <a:schemeClr val="accent2"/>
          </a:lnRef>
          <a:fillRef idx="0">
            <a:schemeClr val="accent2"/>
          </a:fillRef>
          <a:effectRef idx="1">
            <a:schemeClr val="accent2"/>
          </a:effectRef>
          <a:fontRef idx="minor">
            <a:schemeClr val="tx1"/>
          </a:fontRef>
        </p:style>
      </p:cxnSp>
      <p:cxnSp>
        <p:nvCxnSpPr>
          <p:cNvPr id="45" name="Connecteur droit avec flèche 44">
            <a:extLst>
              <a:ext uri="{FF2B5EF4-FFF2-40B4-BE49-F238E27FC236}">
                <a16:creationId xmlns:a16="http://schemas.microsoft.com/office/drawing/2014/main" id="{EA22B2AC-2183-204A-0261-9EB745490D28}"/>
              </a:ext>
            </a:extLst>
          </p:cNvPr>
          <p:cNvCxnSpPr>
            <a:cxnSpLocks/>
          </p:cNvCxnSpPr>
          <p:nvPr/>
        </p:nvCxnSpPr>
        <p:spPr>
          <a:xfrm flipH="1" flipV="1">
            <a:off x="8868308" y="3146064"/>
            <a:ext cx="396044" cy="642976"/>
          </a:xfrm>
          <a:prstGeom prst="straightConnector1">
            <a:avLst/>
          </a:prstGeom>
          <a:ln>
            <a:solidFill>
              <a:schemeClr val="accent4">
                <a:lumMod val="40000"/>
                <a:lumOff val="60000"/>
              </a:schemeClr>
            </a:solidFill>
            <a:tailEnd type="triangle"/>
          </a:ln>
        </p:spPr>
        <p:style>
          <a:lnRef idx="2">
            <a:schemeClr val="accent2"/>
          </a:lnRef>
          <a:fillRef idx="0">
            <a:schemeClr val="accent2"/>
          </a:fillRef>
          <a:effectRef idx="1">
            <a:schemeClr val="accent2"/>
          </a:effectRef>
          <a:fontRef idx="minor">
            <a:schemeClr val="tx1"/>
          </a:fontRef>
        </p:style>
      </p:cxnSp>
      <p:sp>
        <p:nvSpPr>
          <p:cNvPr id="52" name="ZoneTexte 51">
            <a:extLst>
              <a:ext uri="{FF2B5EF4-FFF2-40B4-BE49-F238E27FC236}">
                <a16:creationId xmlns:a16="http://schemas.microsoft.com/office/drawing/2014/main" id="{37A41BA1-7FB2-B46B-61B9-4D59A60F5DDE}"/>
              </a:ext>
            </a:extLst>
          </p:cNvPr>
          <p:cNvSpPr txBox="1"/>
          <p:nvPr/>
        </p:nvSpPr>
        <p:spPr>
          <a:xfrm>
            <a:off x="9840416" y="2060848"/>
            <a:ext cx="899798" cy="307777"/>
          </a:xfrm>
          <a:prstGeom prst="rect">
            <a:avLst/>
          </a:prstGeom>
          <a:noFill/>
        </p:spPr>
        <p:txBody>
          <a:bodyPr wrap="none" rtlCol="0">
            <a:spAutoFit/>
          </a:bodyPr>
          <a:lstStyle/>
          <a:p>
            <a:r>
              <a:rPr lang="fr-FR" sz="1400" b="1" dirty="0"/>
              <a:t>RECETTES</a:t>
            </a:r>
          </a:p>
        </p:txBody>
      </p:sp>
      <p:sp>
        <p:nvSpPr>
          <p:cNvPr id="53" name="ZoneTexte 52">
            <a:extLst>
              <a:ext uri="{FF2B5EF4-FFF2-40B4-BE49-F238E27FC236}">
                <a16:creationId xmlns:a16="http://schemas.microsoft.com/office/drawing/2014/main" id="{C15EB2A7-A6A6-2223-6636-4EC40C59AE63}"/>
              </a:ext>
            </a:extLst>
          </p:cNvPr>
          <p:cNvSpPr txBox="1"/>
          <p:nvPr/>
        </p:nvSpPr>
        <p:spPr>
          <a:xfrm>
            <a:off x="9840416" y="2689175"/>
            <a:ext cx="945965" cy="307777"/>
          </a:xfrm>
          <a:prstGeom prst="rect">
            <a:avLst/>
          </a:prstGeom>
          <a:noFill/>
        </p:spPr>
        <p:txBody>
          <a:bodyPr wrap="none" rtlCol="0">
            <a:spAutoFit/>
          </a:bodyPr>
          <a:lstStyle/>
          <a:p>
            <a:r>
              <a:rPr lang="fr-FR" sz="1400" b="1" dirty="0"/>
              <a:t>DÉPENSES</a:t>
            </a:r>
          </a:p>
        </p:txBody>
      </p:sp>
      <p:sp>
        <p:nvSpPr>
          <p:cNvPr id="3" name="ZoneTexte 2">
            <a:extLst>
              <a:ext uri="{FF2B5EF4-FFF2-40B4-BE49-F238E27FC236}">
                <a16:creationId xmlns:a16="http://schemas.microsoft.com/office/drawing/2014/main" id="{A2B360AB-003E-D4DA-2AD2-74F0C79CBD71}"/>
              </a:ext>
            </a:extLst>
          </p:cNvPr>
          <p:cNvSpPr txBox="1"/>
          <p:nvPr/>
        </p:nvSpPr>
        <p:spPr>
          <a:xfrm>
            <a:off x="191344" y="2473151"/>
            <a:ext cx="1127232" cy="307777"/>
          </a:xfrm>
          <a:prstGeom prst="rect">
            <a:avLst/>
          </a:prstGeom>
          <a:noFill/>
        </p:spPr>
        <p:txBody>
          <a:bodyPr wrap="none" rtlCol="0">
            <a:spAutoFit/>
          </a:bodyPr>
          <a:lstStyle/>
          <a:p>
            <a:r>
              <a:rPr lang="fr-FR" sz="1400" dirty="0"/>
              <a:t>16 000 000 €</a:t>
            </a:r>
          </a:p>
        </p:txBody>
      </p:sp>
      <p:sp>
        <p:nvSpPr>
          <p:cNvPr id="4" name="ZoneTexte 3">
            <a:extLst>
              <a:ext uri="{FF2B5EF4-FFF2-40B4-BE49-F238E27FC236}">
                <a16:creationId xmlns:a16="http://schemas.microsoft.com/office/drawing/2014/main" id="{91FAD342-AD99-0A79-E45E-B0B669BF2A47}"/>
              </a:ext>
            </a:extLst>
          </p:cNvPr>
          <p:cNvSpPr txBox="1"/>
          <p:nvPr/>
        </p:nvSpPr>
        <p:spPr>
          <a:xfrm>
            <a:off x="216240" y="3553271"/>
            <a:ext cx="1127232" cy="307777"/>
          </a:xfrm>
          <a:prstGeom prst="rect">
            <a:avLst/>
          </a:prstGeom>
          <a:noFill/>
        </p:spPr>
        <p:txBody>
          <a:bodyPr wrap="none" rtlCol="0">
            <a:spAutoFit/>
          </a:bodyPr>
          <a:lstStyle/>
          <a:p>
            <a:r>
              <a:rPr lang="fr-FR" sz="1400" dirty="0"/>
              <a:t>14 000 000 €</a:t>
            </a:r>
          </a:p>
        </p:txBody>
      </p:sp>
      <p:sp>
        <p:nvSpPr>
          <p:cNvPr id="5" name="ZoneTexte 4">
            <a:extLst>
              <a:ext uri="{FF2B5EF4-FFF2-40B4-BE49-F238E27FC236}">
                <a16:creationId xmlns:a16="http://schemas.microsoft.com/office/drawing/2014/main" id="{1DC0C4A1-45C6-6F1E-5C54-7D62E030ADD4}"/>
              </a:ext>
            </a:extLst>
          </p:cNvPr>
          <p:cNvSpPr txBox="1"/>
          <p:nvPr/>
        </p:nvSpPr>
        <p:spPr>
          <a:xfrm>
            <a:off x="191344" y="4633391"/>
            <a:ext cx="1127232" cy="307777"/>
          </a:xfrm>
          <a:prstGeom prst="rect">
            <a:avLst/>
          </a:prstGeom>
          <a:noFill/>
        </p:spPr>
        <p:txBody>
          <a:bodyPr wrap="none" rtlCol="0">
            <a:spAutoFit/>
          </a:bodyPr>
          <a:lstStyle/>
          <a:p>
            <a:r>
              <a:rPr lang="fr-FR" sz="1400" dirty="0"/>
              <a:t>12 000 000 €</a:t>
            </a:r>
          </a:p>
        </p:txBody>
      </p:sp>
    </p:spTree>
    <p:extLst>
      <p:ext uri="{BB962C8B-B14F-4D97-AF65-F5344CB8AC3E}">
        <p14:creationId xmlns:p14="http://schemas.microsoft.com/office/powerpoint/2010/main" val="691511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3D42B2A-5B57-AC75-A8F7-AD7C041122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80" y="-13023"/>
            <a:ext cx="12241360" cy="1029726"/>
          </a:xfrm>
          <a:prstGeom prst="rect">
            <a:avLst/>
          </a:prstGeom>
        </p:spPr>
      </p:pic>
      <p:sp>
        <p:nvSpPr>
          <p:cNvPr id="12" name="AutoShape 3">
            <a:extLst>
              <a:ext uri="{FF2B5EF4-FFF2-40B4-BE49-F238E27FC236}">
                <a16:creationId xmlns:a16="http://schemas.microsoft.com/office/drawing/2014/main" id="{FE4AE6D6-441C-454A-B002-77FC0D564501}"/>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Un résultat de fonctionnement positif à conforter</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pic>
        <p:nvPicPr>
          <p:cNvPr id="14" name="Image 13">
            <a:extLst>
              <a:ext uri="{FF2B5EF4-FFF2-40B4-BE49-F238E27FC236}">
                <a16:creationId xmlns:a16="http://schemas.microsoft.com/office/drawing/2014/main" id="{489EAB21-6B67-48C7-A5C0-50CA929EAC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80" y="6681641"/>
            <a:ext cx="12192000" cy="203743"/>
          </a:xfrm>
          <a:prstGeom prst="rect">
            <a:avLst/>
          </a:prstGeom>
        </p:spPr>
      </p:pic>
      <p:pic>
        <p:nvPicPr>
          <p:cNvPr id="13" name="Image 12">
            <a:extLst>
              <a:ext uri="{FF2B5EF4-FFF2-40B4-BE49-F238E27FC236}">
                <a16:creationId xmlns:a16="http://schemas.microsoft.com/office/drawing/2014/main" id="{BA1F51F5-2482-4F50-84D4-27698E3E52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495" y="-13023"/>
            <a:ext cx="1074325" cy="993751"/>
          </a:xfrm>
          <a:prstGeom prst="rect">
            <a:avLst/>
          </a:prstGeom>
        </p:spPr>
      </p:pic>
      <p:sp>
        <p:nvSpPr>
          <p:cNvPr id="2" name="ZoneTexte 1">
            <a:extLst>
              <a:ext uri="{FF2B5EF4-FFF2-40B4-BE49-F238E27FC236}">
                <a16:creationId xmlns:a16="http://schemas.microsoft.com/office/drawing/2014/main" id="{9C2E9C9C-E6C8-54FC-7804-96767F79B7CA}"/>
              </a:ext>
            </a:extLst>
          </p:cNvPr>
          <p:cNvSpPr txBox="1"/>
          <p:nvPr/>
        </p:nvSpPr>
        <p:spPr>
          <a:xfrm>
            <a:off x="407368" y="1340768"/>
            <a:ext cx="5400600" cy="4555093"/>
          </a:xfrm>
          <a:prstGeom prst="rect">
            <a:avLst/>
          </a:prstGeom>
          <a:noFill/>
        </p:spPr>
        <p:txBody>
          <a:bodyPr wrap="square" rtlCol="0">
            <a:spAutoFit/>
          </a:bodyPr>
          <a:lstStyle/>
          <a:p>
            <a:pPr algn="just"/>
            <a:r>
              <a:rPr lang="fr-FR" sz="2000" b="1" dirty="0"/>
              <a:t>En 2024, Les recettes de fonctionnement sont supérieures aux dépenses courantes (En 2024 déficit de 478 K€). </a:t>
            </a:r>
          </a:p>
          <a:p>
            <a:pPr algn="just"/>
            <a:endParaRPr lang="fr-FR" sz="1000" b="1" dirty="0"/>
          </a:p>
          <a:p>
            <a:pPr algn="just"/>
            <a:r>
              <a:rPr lang="fr-FR" sz="2000" b="1" dirty="0"/>
              <a:t>Ce niveau de résultat doit être pondéré au regard des recettes et des dépenses exceptionnelles de l’exercice.</a:t>
            </a:r>
          </a:p>
          <a:p>
            <a:pPr algn="just"/>
            <a:endParaRPr lang="fr-FR" sz="1000" b="1" dirty="0"/>
          </a:p>
          <a:p>
            <a:pPr algn="just"/>
            <a:r>
              <a:rPr lang="fr-FR" sz="2000" b="1" dirty="0">
                <a:solidFill>
                  <a:srgbClr val="00B050"/>
                </a:solidFill>
              </a:rPr>
              <a:t>Recettes :</a:t>
            </a:r>
          </a:p>
          <a:p>
            <a:pPr algn="just"/>
            <a:r>
              <a:rPr lang="fr-FR" sz="2000" dirty="0">
                <a:sym typeface="Wingdings" pitchFamily="2" charset="2"/>
              </a:rPr>
              <a:t> </a:t>
            </a:r>
            <a:r>
              <a:rPr lang="fr-FR" sz="2000" dirty="0"/>
              <a:t>Contentieux </a:t>
            </a:r>
            <a:r>
              <a:rPr lang="fr-FR" sz="2000" dirty="0" err="1"/>
              <a:t>Soudanes</a:t>
            </a:r>
            <a:r>
              <a:rPr lang="fr-FR" sz="2000" dirty="0"/>
              <a:t> : </a:t>
            </a:r>
            <a:r>
              <a:rPr lang="fr-FR" sz="2000" dirty="0">
                <a:solidFill>
                  <a:srgbClr val="067F41"/>
                </a:solidFill>
              </a:rPr>
              <a:t>679 K€</a:t>
            </a:r>
          </a:p>
          <a:p>
            <a:pPr marL="342900" indent="-342900" algn="just">
              <a:buFont typeface="Wingdings" pitchFamily="2" charset="2"/>
              <a:buChar char="à"/>
            </a:pPr>
            <a:r>
              <a:rPr lang="fr-FR" sz="2000" dirty="0"/>
              <a:t>Filet de sécurité inflation : </a:t>
            </a:r>
            <a:r>
              <a:rPr lang="fr-FR" sz="2000" dirty="0">
                <a:solidFill>
                  <a:srgbClr val="067F41"/>
                </a:solidFill>
              </a:rPr>
              <a:t>278 K€</a:t>
            </a:r>
          </a:p>
          <a:p>
            <a:pPr marL="342900" indent="-342900" algn="just">
              <a:buFont typeface="Wingdings" pitchFamily="2" charset="2"/>
              <a:buChar char="à"/>
            </a:pPr>
            <a:r>
              <a:rPr lang="fr-FR" sz="2000" dirty="0"/>
              <a:t>Subvention documents d’urbanisme : </a:t>
            </a:r>
            <a:r>
              <a:rPr lang="fr-FR" sz="2000" dirty="0">
                <a:solidFill>
                  <a:srgbClr val="067F41"/>
                </a:solidFill>
              </a:rPr>
              <a:t>48 K€</a:t>
            </a:r>
          </a:p>
          <a:p>
            <a:pPr marL="342900" indent="-342900" algn="just">
              <a:buFont typeface="Wingdings" pitchFamily="2" charset="2"/>
              <a:buChar char="à"/>
            </a:pPr>
            <a:r>
              <a:rPr lang="fr-FR" sz="2000" dirty="0"/>
              <a:t>Dotation de solidarité CASGBS : </a:t>
            </a:r>
            <a:r>
              <a:rPr lang="fr-FR" sz="2000" dirty="0">
                <a:solidFill>
                  <a:srgbClr val="067F41"/>
                </a:solidFill>
              </a:rPr>
              <a:t>101 K€</a:t>
            </a:r>
          </a:p>
          <a:p>
            <a:pPr algn="just">
              <a:spcBef>
                <a:spcPts val="300"/>
              </a:spcBef>
            </a:pPr>
            <a:r>
              <a:rPr lang="fr-FR" sz="2000" b="1" dirty="0">
                <a:solidFill>
                  <a:srgbClr val="00B050"/>
                </a:solidFill>
              </a:rPr>
              <a:t>Dépenses : </a:t>
            </a:r>
          </a:p>
          <a:p>
            <a:pPr marL="342900" indent="-342900" algn="just">
              <a:buFont typeface="Wingdings" pitchFamily="2" charset="2"/>
              <a:buChar char="à"/>
            </a:pPr>
            <a:r>
              <a:rPr lang="fr-FR" sz="2000" dirty="0"/>
              <a:t>Pénalités de change emprunt Dexia : </a:t>
            </a:r>
            <a:r>
              <a:rPr lang="fr-FR" sz="2000" dirty="0">
                <a:solidFill>
                  <a:srgbClr val="0070C0"/>
                </a:solidFill>
              </a:rPr>
              <a:t>316 K€</a:t>
            </a:r>
            <a:endParaRPr lang="fr-FR" sz="2000" b="1" dirty="0">
              <a:solidFill>
                <a:srgbClr val="0070C0"/>
              </a:solidFill>
            </a:endParaRPr>
          </a:p>
        </p:txBody>
      </p:sp>
      <p:pic>
        <p:nvPicPr>
          <p:cNvPr id="5" name="Image 4">
            <a:extLst>
              <a:ext uri="{FF2B5EF4-FFF2-40B4-BE49-F238E27FC236}">
                <a16:creationId xmlns:a16="http://schemas.microsoft.com/office/drawing/2014/main" id="{87FAF4EF-0A80-7B33-5310-39A28FE527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sp>
        <p:nvSpPr>
          <p:cNvPr id="16" name="ZoneTexte 15">
            <a:extLst>
              <a:ext uri="{FF2B5EF4-FFF2-40B4-BE49-F238E27FC236}">
                <a16:creationId xmlns:a16="http://schemas.microsoft.com/office/drawing/2014/main" id="{774AD2C4-CA5B-BE79-FF4F-6E1DEE62A2B9}"/>
              </a:ext>
            </a:extLst>
          </p:cNvPr>
          <p:cNvSpPr txBox="1"/>
          <p:nvPr/>
        </p:nvSpPr>
        <p:spPr>
          <a:xfrm>
            <a:off x="6712520" y="4553833"/>
            <a:ext cx="4640064" cy="1323439"/>
          </a:xfrm>
          <a:prstGeom prst="rect">
            <a:avLst/>
          </a:prstGeom>
          <a:solidFill>
            <a:srgbClr val="FF0000"/>
          </a:solidFill>
          <a:ln w="15875">
            <a:solidFill>
              <a:schemeClr val="tx1"/>
            </a:solidFill>
          </a:ln>
        </p:spPr>
        <p:txBody>
          <a:bodyPr wrap="square" rtlCol="0">
            <a:spAutoFit/>
          </a:bodyPr>
          <a:lstStyle/>
          <a:p>
            <a:pPr algn="just"/>
            <a:r>
              <a:rPr lang="fr-FR" sz="2000" b="1" dirty="0">
                <a:solidFill>
                  <a:schemeClr val="bg1"/>
                </a:solidFill>
              </a:rPr>
              <a:t>Les mesures correctrices, prises par la ville ces dernières années permettent d’envisager un budget 2025 qui limite la reprise des excédents.</a:t>
            </a:r>
          </a:p>
        </p:txBody>
      </p:sp>
      <p:graphicFrame>
        <p:nvGraphicFramePr>
          <p:cNvPr id="17" name="Tableau 16">
            <a:extLst>
              <a:ext uri="{FF2B5EF4-FFF2-40B4-BE49-F238E27FC236}">
                <a16:creationId xmlns:a16="http://schemas.microsoft.com/office/drawing/2014/main" id="{96B1E737-E909-4CD2-3F59-8AA728E42E5E}"/>
              </a:ext>
            </a:extLst>
          </p:cNvPr>
          <p:cNvGraphicFramePr>
            <a:graphicFrameLocks noGrp="1"/>
          </p:cNvGraphicFramePr>
          <p:nvPr>
            <p:extLst>
              <p:ext uri="{D42A27DB-BD31-4B8C-83A1-F6EECF244321}">
                <p14:modId xmlns:p14="http://schemas.microsoft.com/office/powerpoint/2010/main" val="881746570"/>
              </p:ext>
            </p:extLst>
          </p:nvPr>
        </p:nvGraphicFramePr>
        <p:xfrm>
          <a:off x="6456040" y="1583761"/>
          <a:ext cx="5216128" cy="2421303"/>
        </p:xfrm>
        <a:graphic>
          <a:graphicData uri="http://schemas.openxmlformats.org/drawingml/2006/table">
            <a:tbl>
              <a:tblPr firstRow="1" bandRow="1">
                <a:tableStyleId>{5C22544A-7EE6-4342-B048-85BDC9FD1C3A}</a:tableStyleId>
              </a:tblPr>
              <a:tblGrid>
                <a:gridCol w="3703960">
                  <a:extLst>
                    <a:ext uri="{9D8B030D-6E8A-4147-A177-3AD203B41FA5}">
                      <a16:colId xmlns:a16="http://schemas.microsoft.com/office/drawing/2014/main" val="2019099169"/>
                    </a:ext>
                  </a:extLst>
                </a:gridCol>
                <a:gridCol w="1512168">
                  <a:extLst>
                    <a:ext uri="{9D8B030D-6E8A-4147-A177-3AD203B41FA5}">
                      <a16:colId xmlns:a16="http://schemas.microsoft.com/office/drawing/2014/main" val="2308099667"/>
                    </a:ext>
                  </a:extLst>
                </a:gridCol>
              </a:tblGrid>
              <a:tr h="404474">
                <a:tc>
                  <a:txBody>
                    <a:bodyPr/>
                    <a:lstStyle/>
                    <a:p>
                      <a:pPr algn="ctr"/>
                      <a:r>
                        <a:rPr lang="fr-FR" dirty="0" err="1"/>
                        <a:t>É</a:t>
                      </a:r>
                      <a:r>
                        <a:rPr lang="fr-FR" dirty="0"/>
                        <a:t> VOLUTION DES RÉSERVES en K€</a:t>
                      </a:r>
                    </a:p>
                  </a:txBody>
                  <a:tcPr>
                    <a:solidFill>
                      <a:srgbClr val="13B069"/>
                    </a:solidFill>
                  </a:tcPr>
                </a:tc>
                <a:tc>
                  <a:txBody>
                    <a:bodyPr/>
                    <a:lstStyle/>
                    <a:p>
                      <a:pPr algn="ctr"/>
                      <a:r>
                        <a:rPr lang="fr-FR" dirty="0"/>
                        <a:t>2024</a:t>
                      </a:r>
                    </a:p>
                  </a:txBody>
                  <a:tcPr>
                    <a:solidFill>
                      <a:srgbClr val="13B069"/>
                    </a:solidFill>
                  </a:tcPr>
                </a:tc>
                <a:extLst>
                  <a:ext uri="{0D108BD9-81ED-4DB2-BD59-A6C34878D82A}">
                    <a16:rowId xmlns:a16="http://schemas.microsoft.com/office/drawing/2014/main" val="2809808593"/>
                  </a:ext>
                </a:extLst>
              </a:tr>
              <a:tr h="404474">
                <a:tc>
                  <a:txBody>
                    <a:bodyPr/>
                    <a:lstStyle/>
                    <a:p>
                      <a:r>
                        <a:rPr lang="fr-FR" dirty="0"/>
                        <a:t>Excédents cumulés au 1</a:t>
                      </a:r>
                      <a:r>
                        <a:rPr lang="fr-FR" baseline="30000" dirty="0"/>
                        <a:t>er</a:t>
                      </a:r>
                      <a:r>
                        <a:rPr lang="fr-FR" dirty="0"/>
                        <a:t> janvier</a:t>
                      </a:r>
                    </a:p>
                  </a:txBody>
                  <a:tcPr/>
                </a:tc>
                <a:tc>
                  <a:txBody>
                    <a:bodyPr/>
                    <a:lstStyle/>
                    <a:p>
                      <a:pPr algn="l"/>
                      <a:r>
                        <a:rPr lang="fr-FR" dirty="0"/>
                        <a:t>        </a:t>
                      </a:r>
                      <a:r>
                        <a:rPr lang="fr-FR" b="1" dirty="0"/>
                        <a:t>2 187</a:t>
                      </a:r>
                    </a:p>
                  </a:txBody>
                  <a:tcPr/>
                </a:tc>
                <a:extLst>
                  <a:ext uri="{0D108BD9-81ED-4DB2-BD59-A6C34878D82A}">
                    <a16:rowId xmlns:a16="http://schemas.microsoft.com/office/drawing/2014/main" val="2759771835"/>
                  </a:ext>
                </a:extLst>
              </a:tr>
              <a:tr h="398933">
                <a:tc>
                  <a:txBody>
                    <a:bodyPr/>
                    <a:lstStyle/>
                    <a:p>
                      <a:r>
                        <a:rPr lang="fr-FR" dirty="0"/>
                        <a:t>Résultat de fonctionnement</a:t>
                      </a:r>
                    </a:p>
                  </a:txBody>
                  <a:tcPr/>
                </a:tc>
                <a:tc>
                  <a:txBody>
                    <a:bodyPr/>
                    <a:lstStyle/>
                    <a:p>
                      <a:pPr marL="11113" indent="0" algn="l">
                        <a:tabLst/>
                      </a:pPr>
                      <a:r>
                        <a:rPr lang="fr-FR" dirty="0"/>
                        <a:t>        1 337</a:t>
                      </a:r>
                    </a:p>
                  </a:txBody>
                  <a:tcPr/>
                </a:tc>
                <a:extLst>
                  <a:ext uri="{0D108BD9-81ED-4DB2-BD59-A6C34878D82A}">
                    <a16:rowId xmlns:a16="http://schemas.microsoft.com/office/drawing/2014/main" val="3535201096"/>
                  </a:ext>
                </a:extLst>
              </a:tr>
              <a:tr h="404474">
                <a:tc>
                  <a:txBody>
                    <a:bodyPr/>
                    <a:lstStyle/>
                    <a:p>
                      <a:r>
                        <a:rPr lang="fr-FR" dirty="0"/>
                        <a:t>Résultat cumulé d’investissement</a:t>
                      </a:r>
                    </a:p>
                  </a:txBody>
                  <a:tcPr/>
                </a:tc>
                <a:tc>
                  <a:txBody>
                    <a:bodyPr/>
                    <a:lstStyle/>
                    <a:p>
                      <a:pPr algn="l"/>
                      <a:r>
                        <a:rPr lang="fr-FR" dirty="0"/>
                        <a:t>           929</a:t>
                      </a:r>
                    </a:p>
                  </a:txBody>
                  <a:tcPr/>
                </a:tc>
                <a:extLst>
                  <a:ext uri="{0D108BD9-81ED-4DB2-BD59-A6C34878D82A}">
                    <a16:rowId xmlns:a16="http://schemas.microsoft.com/office/drawing/2014/main" val="3210213331"/>
                  </a:ext>
                </a:extLst>
              </a:tr>
              <a:tr h="404474">
                <a:tc>
                  <a:txBody>
                    <a:bodyPr/>
                    <a:lstStyle/>
                    <a:p>
                      <a:r>
                        <a:rPr lang="fr-FR" dirty="0"/>
                        <a:t>RAR</a:t>
                      </a:r>
                    </a:p>
                  </a:txBody>
                  <a:tcPr/>
                </a:tc>
                <a:tc>
                  <a:txBody>
                    <a:bodyPr/>
                    <a:lstStyle/>
                    <a:p>
                      <a:pPr algn="l"/>
                      <a:r>
                        <a:rPr lang="fr-FR" dirty="0"/>
                        <a:t>         - 952</a:t>
                      </a:r>
                    </a:p>
                  </a:txBody>
                  <a:tcPr/>
                </a:tc>
                <a:extLst>
                  <a:ext uri="{0D108BD9-81ED-4DB2-BD59-A6C34878D82A}">
                    <a16:rowId xmlns:a16="http://schemas.microsoft.com/office/drawing/2014/main" val="2690680698"/>
                  </a:ext>
                </a:extLst>
              </a:tr>
              <a:tr h="404474">
                <a:tc>
                  <a:txBody>
                    <a:bodyPr/>
                    <a:lstStyle/>
                    <a:p>
                      <a:r>
                        <a:rPr lang="fr-FR" dirty="0"/>
                        <a:t>Excédents cumulés au 31 décembre </a:t>
                      </a:r>
                    </a:p>
                  </a:txBody>
                  <a:tcPr/>
                </a:tc>
                <a:tc>
                  <a:txBody>
                    <a:bodyPr/>
                    <a:lstStyle/>
                    <a:p>
                      <a:pPr algn="l"/>
                      <a:r>
                        <a:rPr lang="fr-FR" dirty="0"/>
                        <a:t>        </a:t>
                      </a:r>
                      <a:r>
                        <a:rPr lang="fr-FR" b="1" dirty="0"/>
                        <a:t>3 502</a:t>
                      </a:r>
                    </a:p>
                  </a:txBody>
                  <a:tcPr/>
                </a:tc>
                <a:extLst>
                  <a:ext uri="{0D108BD9-81ED-4DB2-BD59-A6C34878D82A}">
                    <a16:rowId xmlns:a16="http://schemas.microsoft.com/office/drawing/2014/main" val="3184719421"/>
                  </a:ext>
                </a:extLst>
              </a:tr>
            </a:tbl>
          </a:graphicData>
        </a:graphic>
      </p:graphicFrame>
      <p:sp>
        <p:nvSpPr>
          <p:cNvPr id="7" name="ZoneTexte 6">
            <a:extLst>
              <a:ext uri="{FF2B5EF4-FFF2-40B4-BE49-F238E27FC236}">
                <a16:creationId xmlns:a16="http://schemas.microsoft.com/office/drawing/2014/main" id="{E6BA2895-DE71-080A-741C-4209A0087342}"/>
              </a:ext>
            </a:extLst>
          </p:cNvPr>
          <p:cNvSpPr txBox="1"/>
          <p:nvPr/>
        </p:nvSpPr>
        <p:spPr>
          <a:xfrm>
            <a:off x="263352" y="6021288"/>
            <a:ext cx="5616624" cy="446276"/>
          </a:xfrm>
          <a:prstGeom prst="rect">
            <a:avLst/>
          </a:prstGeom>
          <a:solidFill>
            <a:schemeClr val="accent5">
              <a:lumMod val="20000"/>
              <a:lumOff val="80000"/>
            </a:schemeClr>
          </a:solidFill>
          <a:ln w="15875">
            <a:solidFill>
              <a:schemeClr val="tx1"/>
            </a:solidFill>
          </a:ln>
        </p:spPr>
        <p:txBody>
          <a:bodyPr wrap="square" rtlCol="0">
            <a:spAutoFit/>
          </a:bodyPr>
          <a:lstStyle/>
          <a:p>
            <a:pPr algn="just"/>
            <a:r>
              <a:rPr lang="fr-FR" sz="2300" b="1" dirty="0"/>
              <a:t>Résultat de fonctionnement corrigé : 547 K€ </a:t>
            </a:r>
          </a:p>
        </p:txBody>
      </p:sp>
    </p:spTree>
    <p:extLst>
      <p:ext uri="{BB962C8B-B14F-4D97-AF65-F5344CB8AC3E}">
        <p14:creationId xmlns:p14="http://schemas.microsoft.com/office/powerpoint/2010/main" val="167772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9536" y="116633"/>
            <a:ext cx="576064" cy="831611"/>
          </a:xfrm>
          <a:prstGeom prst="rect">
            <a:avLst/>
          </a:prstGeom>
        </p:spPr>
      </p:pic>
      <p:pic>
        <p:nvPicPr>
          <p:cNvPr id="9" name="Imag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96400" y="115788"/>
            <a:ext cx="576064" cy="831611"/>
          </a:xfrm>
          <a:prstGeom prst="rect">
            <a:avLst/>
          </a:prstGeom>
        </p:spPr>
      </p:pic>
      <p:pic>
        <p:nvPicPr>
          <p:cNvPr id="10" name="Imag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9753" y="203742"/>
            <a:ext cx="5172494" cy="655701"/>
          </a:xfrm>
          <a:prstGeom prst="rect">
            <a:avLst/>
          </a:prstGeom>
        </p:spPr>
      </p:pic>
      <p:pic>
        <p:nvPicPr>
          <p:cNvPr id="11" name="Image 10">
            <a:extLst>
              <a:ext uri="{FF2B5EF4-FFF2-40B4-BE49-F238E27FC236}">
                <a16:creationId xmlns:a16="http://schemas.microsoft.com/office/drawing/2014/main" id="{00D48531-1178-45D2-AFCC-DE1EF6C5C14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673" y="-14580"/>
            <a:ext cx="12192000" cy="1025574"/>
          </a:xfrm>
          <a:prstGeom prst="rect">
            <a:avLst/>
          </a:prstGeom>
        </p:spPr>
      </p:pic>
      <p:pic>
        <p:nvPicPr>
          <p:cNvPr id="14" name="Image 13">
            <a:extLst>
              <a:ext uri="{FF2B5EF4-FFF2-40B4-BE49-F238E27FC236}">
                <a16:creationId xmlns:a16="http://schemas.microsoft.com/office/drawing/2014/main" id="{489EAB21-6B67-48C7-A5C0-50CA929EACE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513" y="6637258"/>
            <a:ext cx="12192000" cy="203743"/>
          </a:xfrm>
          <a:prstGeom prst="rect">
            <a:avLst/>
          </a:prstGeom>
        </p:spPr>
      </p:pic>
      <p:sp>
        <p:nvSpPr>
          <p:cNvPr id="12" name="AutoShape 3">
            <a:extLst>
              <a:ext uri="{FF2B5EF4-FFF2-40B4-BE49-F238E27FC236}">
                <a16:creationId xmlns:a16="http://schemas.microsoft.com/office/drawing/2014/main" id="{FE4AE6D6-441C-454A-B002-77FC0D564501}"/>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Les Recettes de Fonctionnement</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pic>
        <p:nvPicPr>
          <p:cNvPr id="13" name="Image 12">
            <a:extLst>
              <a:ext uri="{FF2B5EF4-FFF2-40B4-BE49-F238E27FC236}">
                <a16:creationId xmlns:a16="http://schemas.microsoft.com/office/drawing/2014/main" id="{BA1F51F5-2482-4F50-84D4-27698E3E523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sp>
        <p:nvSpPr>
          <p:cNvPr id="7" name="Rectangle 4">
            <a:extLst>
              <a:ext uri="{FF2B5EF4-FFF2-40B4-BE49-F238E27FC236}">
                <a16:creationId xmlns:a16="http://schemas.microsoft.com/office/drawing/2014/main" id="{C89DB53A-828F-41D4-C8CA-D999918A909F}"/>
              </a:ext>
            </a:extLst>
          </p:cNvPr>
          <p:cNvSpPr>
            <a:spLocks noChangeArrowheads="1"/>
          </p:cNvSpPr>
          <p:nvPr/>
        </p:nvSpPr>
        <p:spPr bwMode="auto">
          <a:xfrm>
            <a:off x="1046410" y="337412"/>
            <a:ext cx="16834099" cy="666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16" name="Rectangle 6">
            <a:extLst>
              <a:ext uri="{FF2B5EF4-FFF2-40B4-BE49-F238E27FC236}">
                <a16:creationId xmlns:a16="http://schemas.microsoft.com/office/drawing/2014/main" id="{0C4E1E8F-61C9-EBBA-DC95-E6F723F9652C}"/>
              </a:ext>
            </a:extLst>
          </p:cNvPr>
          <p:cNvSpPr>
            <a:spLocks noChangeArrowheads="1"/>
          </p:cNvSpPr>
          <p:nvPr/>
        </p:nvSpPr>
        <p:spPr bwMode="auto">
          <a:xfrm>
            <a:off x="1227385" y="870812"/>
            <a:ext cx="16834099" cy="666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17" name="Rectangle 7">
            <a:extLst>
              <a:ext uri="{FF2B5EF4-FFF2-40B4-BE49-F238E27FC236}">
                <a16:creationId xmlns:a16="http://schemas.microsoft.com/office/drawing/2014/main" id="{F98C0EF4-1764-41FA-C4CD-AACB70AA0510}"/>
              </a:ext>
            </a:extLst>
          </p:cNvPr>
          <p:cNvSpPr>
            <a:spLocks noChangeArrowheads="1"/>
          </p:cNvSpPr>
          <p:nvPr/>
        </p:nvSpPr>
        <p:spPr bwMode="auto">
          <a:xfrm>
            <a:off x="1227385" y="4680811"/>
            <a:ext cx="1683409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pic>
        <p:nvPicPr>
          <p:cNvPr id="20" name="Image 19">
            <a:extLst>
              <a:ext uri="{FF2B5EF4-FFF2-40B4-BE49-F238E27FC236}">
                <a16:creationId xmlns:a16="http://schemas.microsoft.com/office/drawing/2014/main" id="{B4C5F3F9-C8E0-4A20-33FA-799F4DAF48D5}"/>
              </a:ext>
            </a:extLst>
          </p:cNvPr>
          <p:cNvPicPr>
            <a:picLocks noChangeAspect="1"/>
          </p:cNvPicPr>
          <p:nvPr/>
        </p:nvPicPr>
        <p:blipFill>
          <a:blip r:embed="rId7"/>
          <a:stretch>
            <a:fillRect/>
          </a:stretch>
        </p:blipFill>
        <p:spPr>
          <a:xfrm>
            <a:off x="72195" y="1087116"/>
            <a:ext cx="12047609" cy="5325590"/>
          </a:xfrm>
          <a:prstGeom prst="rect">
            <a:avLst/>
          </a:prstGeom>
        </p:spPr>
      </p:pic>
      <p:sp>
        <p:nvSpPr>
          <p:cNvPr id="4" name="Rectangle 3">
            <a:extLst>
              <a:ext uri="{FF2B5EF4-FFF2-40B4-BE49-F238E27FC236}">
                <a16:creationId xmlns:a16="http://schemas.microsoft.com/office/drawing/2014/main" id="{91039239-FBA7-1CA7-583D-58DEE83D8227}"/>
              </a:ext>
            </a:extLst>
          </p:cNvPr>
          <p:cNvSpPr/>
          <p:nvPr/>
        </p:nvSpPr>
        <p:spPr>
          <a:xfrm>
            <a:off x="4151784" y="2555758"/>
            <a:ext cx="3577638" cy="945250"/>
          </a:xfrm>
          <a:prstGeom prst="rect">
            <a:avLst/>
          </a:prstGeom>
          <a:solidFill>
            <a:srgbClr val="FFC000"/>
          </a:solidFill>
        </p:spPr>
        <p:style>
          <a:lnRef idx="2">
            <a:schemeClr val="accent2">
              <a:shade val="15000"/>
            </a:schemeClr>
          </a:lnRef>
          <a:fillRef idx="1">
            <a:schemeClr val="accent2"/>
          </a:fillRef>
          <a:effectRef idx="0">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800" b="1" kern="1200" dirty="0">
                <a:solidFill>
                  <a:sysClr val="windowText" lastClr="000000"/>
                </a:solidFill>
              </a:rPr>
              <a:t>Recettes</a:t>
            </a:r>
            <a:r>
              <a:rPr lang="fr-FR" sz="1800" b="1" kern="1200" baseline="0" dirty="0">
                <a:solidFill>
                  <a:sysClr val="windowText" lastClr="000000"/>
                </a:solidFill>
              </a:rPr>
              <a:t> exceptionnelles :</a:t>
            </a:r>
          </a:p>
          <a:p>
            <a:pPr marL="0" marR="0" lvl="0" indent="0" algn="ctr" defTabSz="914400" eaLnBrk="1" fontAlgn="auto" latinLnBrk="0" hangingPunct="1">
              <a:lnSpc>
                <a:spcPct val="100000"/>
              </a:lnSpc>
              <a:spcBef>
                <a:spcPts val="0"/>
              </a:spcBef>
              <a:spcAft>
                <a:spcPts val="0"/>
              </a:spcAft>
              <a:buClrTx/>
              <a:buSzTx/>
              <a:buFontTx/>
              <a:buNone/>
              <a:tabLst/>
              <a:defRPr/>
            </a:pPr>
            <a:r>
              <a:rPr lang="fr-FR" sz="1800" kern="1200" baseline="0" dirty="0">
                <a:solidFill>
                  <a:sysClr val="windowText" lastClr="000000"/>
                </a:solidFill>
              </a:rPr>
              <a:t>Contentieux </a:t>
            </a:r>
            <a:r>
              <a:rPr lang="fr-FR" sz="1800" kern="1200" baseline="0" dirty="0" err="1">
                <a:solidFill>
                  <a:sysClr val="windowText" lastClr="000000"/>
                </a:solidFill>
              </a:rPr>
              <a:t>Soudanes</a:t>
            </a:r>
            <a:r>
              <a:rPr lang="fr-FR" sz="1800" kern="1200" baseline="0" dirty="0">
                <a:solidFill>
                  <a:sysClr val="windowText" lastClr="000000"/>
                </a:solidFill>
              </a:rPr>
              <a:t>  : 678 000€</a:t>
            </a:r>
          </a:p>
          <a:p>
            <a:pPr algn="ctr"/>
            <a:r>
              <a:rPr lang="fr-FR" sz="1800" kern="1200" baseline="0" dirty="0">
                <a:solidFill>
                  <a:sysClr val="windowText" lastClr="000000"/>
                </a:solidFill>
              </a:rPr>
              <a:t>Filet de sécurité inflation : 278 000€ </a:t>
            </a:r>
            <a:endParaRPr lang="fr-FR" sz="1800" kern="1200" dirty="0">
              <a:solidFill>
                <a:sysClr val="windowText" lastClr="000000"/>
              </a:solidFill>
            </a:endParaRPr>
          </a:p>
        </p:txBody>
      </p:sp>
      <p:cxnSp>
        <p:nvCxnSpPr>
          <p:cNvPr id="6" name="Connecteur droit avec flèche 5">
            <a:extLst>
              <a:ext uri="{FF2B5EF4-FFF2-40B4-BE49-F238E27FC236}">
                <a16:creationId xmlns:a16="http://schemas.microsoft.com/office/drawing/2014/main" id="{A4EFFD60-8561-1A8A-3DF9-7BA3FC797728}"/>
              </a:ext>
            </a:extLst>
          </p:cNvPr>
          <p:cNvCxnSpPr>
            <a:cxnSpLocks/>
          </p:cNvCxnSpPr>
          <p:nvPr/>
        </p:nvCxnSpPr>
        <p:spPr>
          <a:xfrm flipV="1">
            <a:off x="7729422" y="2827630"/>
            <a:ext cx="1174890" cy="169322"/>
          </a:xfrm>
          <a:prstGeom prst="straightConnector1">
            <a:avLst/>
          </a:prstGeom>
          <a:ln>
            <a:solidFill>
              <a:sysClr val="windowText" lastClr="000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Connecteur droit 21">
            <a:extLst>
              <a:ext uri="{FF2B5EF4-FFF2-40B4-BE49-F238E27FC236}">
                <a16:creationId xmlns:a16="http://schemas.microsoft.com/office/drawing/2014/main" id="{6AE0E5A5-5796-246C-588A-4485626E1438}"/>
              </a:ext>
            </a:extLst>
          </p:cNvPr>
          <p:cNvCxnSpPr/>
          <p:nvPr/>
        </p:nvCxnSpPr>
        <p:spPr>
          <a:xfrm>
            <a:off x="9463459" y="2717551"/>
            <a:ext cx="1512168" cy="1513554"/>
          </a:xfrm>
          <a:prstGeom prst="line">
            <a:avLst/>
          </a:prstGeom>
          <a:ln w="698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018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9BF66-88A4-BAC0-AB7A-CE38BA870584}"/>
            </a:ext>
          </a:extLst>
        </p:cNvPr>
        <p:cNvGrpSpPr/>
        <p:nvPr/>
      </p:nvGrpSpPr>
      <p:grpSpPr>
        <a:xfrm>
          <a:off x="0" y="0"/>
          <a:ext cx="0" cy="0"/>
          <a:chOff x="0" y="0"/>
          <a:chExt cx="0" cy="0"/>
        </a:xfrm>
      </p:grpSpPr>
      <p:pic>
        <p:nvPicPr>
          <p:cNvPr id="8" name="Image 7">
            <a:extLst>
              <a:ext uri="{FF2B5EF4-FFF2-40B4-BE49-F238E27FC236}">
                <a16:creationId xmlns:a16="http://schemas.microsoft.com/office/drawing/2014/main" id="{1F4D9943-29D2-06B4-B0C1-072C26CB40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9536" y="116633"/>
            <a:ext cx="576064" cy="831611"/>
          </a:xfrm>
          <a:prstGeom prst="rect">
            <a:avLst/>
          </a:prstGeom>
        </p:spPr>
      </p:pic>
      <p:pic>
        <p:nvPicPr>
          <p:cNvPr id="9" name="Image 8">
            <a:extLst>
              <a:ext uri="{FF2B5EF4-FFF2-40B4-BE49-F238E27FC236}">
                <a16:creationId xmlns:a16="http://schemas.microsoft.com/office/drawing/2014/main" id="{825F2F07-7CA7-410D-C43C-C1B7B20611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96400" y="115788"/>
            <a:ext cx="576064" cy="831611"/>
          </a:xfrm>
          <a:prstGeom prst="rect">
            <a:avLst/>
          </a:prstGeom>
        </p:spPr>
      </p:pic>
      <p:pic>
        <p:nvPicPr>
          <p:cNvPr id="10" name="Image 9">
            <a:extLst>
              <a:ext uri="{FF2B5EF4-FFF2-40B4-BE49-F238E27FC236}">
                <a16:creationId xmlns:a16="http://schemas.microsoft.com/office/drawing/2014/main" id="{B5BD81F7-8BA6-BFAF-2B4F-B0985F8816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9753" y="203742"/>
            <a:ext cx="5172494" cy="655701"/>
          </a:xfrm>
          <a:prstGeom prst="rect">
            <a:avLst/>
          </a:prstGeom>
        </p:spPr>
      </p:pic>
      <p:pic>
        <p:nvPicPr>
          <p:cNvPr id="11" name="Image 10">
            <a:extLst>
              <a:ext uri="{FF2B5EF4-FFF2-40B4-BE49-F238E27FC236}">
                <a16:creationId xmlns:a16="http://schemas.microsoft.com/office/drawing/2014/main" id="{65D7BD3A-2353-3EB4-70D7-25249658AA5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673" y="-14580"/>
            <a:ext cx="12192000" cy="1025574"/>
          </a:xfrm>
          <a:prstGeom prst="rect">
            <a:avLst/>
          </a:prstGeom>
        </p:spPr>
      </p:pic>
      <p:pic>
        <p:nvPicPr>
          <p:cNvPr id="14" name="Image 13">
            <a:extLst>
              <a:ext uri="{FF2B5EF4-FFF2-40B4-BE49-F238E27FC236}">
                <a16:creationId xmlns:a16="http://schemas.microsoft.com/office/drawing/2014/main" id="{07295431-A2DF-1CBE-7121-7B51A160B33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513" y="6637258"/>
            <a:ext cx="12192000" cy="203743"/>
          </a:xfrm>
          <a:prstGeom prst="rect">
            <a:avLst/>
          </a:prstGeom>
        </p:spPr>
      </p:pic>
      <p:sp>
        <p:nvSpPr>
          <p:cNvPr id="12" name="AutoShape 3">
            <a:extLst>
              <a:ext uri="{FF2B5EF4-FFF2-40B4-BE49-F238E27FC236}">
                <a16:creationId xmlns:a16="http://schemas.microsoft.com/office/drawing/2014/main" id="{90250018-03A6-AE56-400B-80CF49CA380B}"/>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Les Recettes de Fonctionnement</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pic>
        <p:nvPicPr>
          <p:cNvPr id="13" name="Image 12">
            <a:extLst>
              <a:ext uri="{FF2B5EF4-FFF2-40B4-BE49-F238E27FC236}">
                <a16:creationId xmlns:a16="http://schemas.microsoft.com/office/drawing/2014/main" id="{0535FAD8-8D9E-1703-65BE-919D96B110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graphicFrame>
        <p:nvGraphicFramePr>
          <p:cNvPr id="5" name="Tableau 4">
            <a:extLst>
              <a:ext uri="{FF2B5EF4-FFF2-40B4-BE49-F238E27FC236}">
                <a16:creationId xmlns:a16="http://schemas.microsoft.com/office/drawing/2014/main" id="{97A7BC32-CA57-0B15-D093-FACEA1A04A34}"/>
              </a:ext>
            </a:extLst>
          </p:cNvPr>
          <p:cNvGraphicFramePr>
            <a:graphicFrameLocks noGrp="1"/>
          </p:cNvGraphicFramePr>
          <p:nvPr>
            <p:extLst>
              <p:ext uri="{D42A27DB-BD31-4B8C-83A1-F6EECF244321}">
                <p14:modId xmlns:p14="http://schemas.microsoft.com/office/powerpoint/2010/main" val="1136562321"/>
              </p:ext>
            </p:extLst>
          </p:nvPr>
        </p:nvGraphicFramePr>
        <p:xfrm>
          <a:off x="767409" y="1052736"/>
          <a:ext cx="10657183" cy="5230290"/>
        </p:xfrm>
        <a:graphic>
          <a:graphicData uri="http://schemas.openxmlformats.org/drawingml/2006/table">
            <a:tbl>
              <a:tblPr firstRow="1" bandRow="1">
                <a:tableStyleId>{5C22544A-7EE6-4342-B048-85BDC9FD1C3A}</a:tableStyleId>
              </a:tblPr>
              <a:tblGrid>
                <a:gridCol w="4105676">
                  <a:extLst>
                    <a:ext uri="{9D8B030D-6E8A-4147-A177-3AD203B41FA5}">
                      <a16:colId xmlns:a16="http://schemas.microsoft.com/office/drawing/2014/main" val="4069840863"/>
                    </a:ext>
                  </a:extLst>
                </a:gridCol>
                <a:gridCol w="1486538">
                  <a:extLst>
                    <a:ext uri="{9D8B030D-6E8A-4147-A177-3AD203B41FA5}">
                      <a16:colId xmlns:a16="http://schemas.microsoft.com/office/drawing/2014/main" val="1733106003"/>
                    </a:ext>
                  </a:extLst>
                </a:gridCol>
                <a:gridCol w="1486538">
                  <a:extLst>
                    <a:ext uri="{9D8B030D-6E8A-4147-A177-3AD203B41FA5}">
                      <a16:colId xmlns:a16="http://schemas.microsoft.com/office/drawing/2014/main" val="1427837275"/>
                    </a:ext>
                  </a:extLst>
                </a:gridCol>
                <a:gridCol w="778663">
                  <a:extLst>
                    <a:ext uri="{9D8B030D-6E8A-4147-A177-3AD203B41FA5}">
                      <a16:colId xmlns:a16="http://schemas.microsoft.com/office/drawing/2014/main" val="1270235257"/>
                    </a:ext>
                  </a:extLst>
                </a:gridCol>
                <a:gridCol w="1730066">
                  <a:extLst>
                    <a:ext uri="{9D8B030D-6E8A-4147-A177-3AD203B41FA5}">
                      <a16:colId xmlns:a16="http://schemas.microsoft.com/office/drawing/2014/main" val="838017373"/>
                    </a:ext>
                  </a:extLst>
                </a:gridCol>
                <a:gridCol w="1069702">
                  <a:extLst>
                    <a:ext uri="{9D8B030D-6E8A-4147-A177-3AD203B41FA5}">
                      <a16:colId xmlns:a16="http://schemas.microsoft.com/office/drawing/2014/main" val="4090692486"/>
                    </a:ext>
                  </a:extLst>
                </a:gridCol>
              </a:tblGrid>
              <a:tr h="359088">
                <a:tc>
                  <a:txBody>
                    <a:bodyPr/>
                    <a:lstStyle/>
                    <a:p>
                      <a:r>
                        <a:rPr lang="fr-FR" dirty="0"/>
                        <a:t>Montants en K€</a:t>
                      </a:r>
                    </a:p>
                  </a:txBody>
                  <a:tcPr/>
                </a:tc>
                <a:tc>
                  <a:txBody>
                    <a:bodyPr/>
                    <a:lstStyle/>
                    <a:p>
                      <a:pPr algn="ctr"/>
                      <a:r>
                        <a:rPr lang="fr-FR" dirty="0"/>
                        <a:t>RÉALISÉ 2023</a:t>
                      </a:r>
                    </a:p>
                  </a:txBody>
                  <a:tcPr/>
                </a:tc>
                <a:tc>
                  <a:txBody>
                    <a:bodyPr/>
                    <a:lstStyle/>
                    <a:p>
                      <a:pPr algn="ctr"/>
                      <a:r>
                        <a:rPr lang="fr-FR" dirty="0"/>
                        <a:t>RÉALISÉ 2024</a:t>
                      </a:r>
                    </a:p>
                  </a:txBody>
                  <a:tcPr/>
                </a:tc>
                <a:tc>
                  <a:txBody>
                    <a:bodyPr/>
                    <a:lstStyle/>
                    <a:p>
                      <a:pPr algn="ctr"/>
                      <a:r>
                        <a:rPr lang="fr-FR" dirty="0"/>
                        <a:t>%</a:t>
                      </a:r>
                    </a:p>
                  </a:txBody>
                  <a:tcPr/>
                </a:tc>
                <a:tc>
                  <a:txBody>
                    <a:bodyPr/>
                    <a:lstStyle/>
                    <a:p>
                      <a:pPr algn="ctr"/>
                      <a:r>
                        <a:rPr lang="fr-FR" dirty="0" err="1">
                          <a:solidFill>
                            <a:srgbClr val="FFFF00"/>
                          </a:solidFill>
                        </a:rPr>
                        <a:t>Prév</a:t>
                      </a:r>
                      <a:r>
                        <a:rPr lang="fr-FR" dirty="0">
                          <a:solidFill>
                            <a:srgbClr val="FFFF00"/>
                          </a:solidFill>
                        </a:rPr>
                        <a:t>. 2025</a:t>
                      </a:r>
                    </a:p>
                  </a:txBody>
                  <a:tcPr/>
                </a:tc>
                <a:tc>
                  <a:txBody>
                    <a:bodyPr/>
                    <a:lstStyle/>
                    <a:p>
                      <a:pPr algn="ctr"/>
                      <a:r>
                        <a:rPr lang="fr-FR" dirty="0">
                          <a:solidFill>
                            <a:srgbClr val="FFFF00"/>
                          </a:solidFill>
                        </a:rPr>
                        <a:t>%</a:t>
                      </a:r>
                    </a:p>
                  </a:txBody>
                  <a:tcPr/>
                </a:tc>
                <a:extLst>
                  <a:ext uri="{0D108BD9-81ED-4DB2-BD59-A6C34878D82A}">
                    <a16:rowId xmlns:a16="http://schemas.microsoft.com/office/drawing/2014/main" val="1568314540"/>
                  </a:ext>
                </a:extLst>
              </a:tr>
              <a:tr h="442230">
                <a:tc>
                  <a:txBody>
                    <a:bodyPr/>
                    <a:lstStyle/>
                    <a:p>
                      <a:endParaRPr lang="fr-FR" dirty="0"/>
                    </a:p>
                  </a:txBody>
                  <a:tcPr/>
                </a:tc>
                <a:tc>
                  <a:txBody>
                    <a:bodyPr/>
                    <a:lstStyle/>
                    <a:p>
                      <a:endParaRPr lang="fr-FR" dirty="0"/>
                    </a:p>
                  </a:txBody>
                  <a:tcPr/>
                </a:tc>
                <a:tc>
                  <a:txBody>
                    <a:bodyPr/>
                    <a:lstStyle/>
                    <a:p>
                      <a:pPr algn="ctr"/>
                      <a:endParaRPr lang="fr-FR" dirty="0"/>
                    </a:p>
                  </a:txBody>
                  <a:tcPr/>
                </a:tc>
                <a:tc>
                  <a:txBody>
                    <a:bodyPr/>
                    <a:lstStyle/>
                    <a:p>
                      <a:pPr algn="ctr"/>
                      <a:endParaRPr lang="fr-FR" dirty="0"/>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2230242394"/>
                  </a:ext>
                </a:extLst>
              </a:tr>
              <a:tr h="442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txBody>
                  <a:tcPr/>
                </a:tc>
                <a:tc>
                  <a:txBody>
                    <a:bodyPr/>
                    <a:lstStyle/>
                    <a:p>
                      <a:pPr algn="ctr"/>
                      <a:endParaRPr lang="fr-FR" dirty="0"/>
                    </a:p>
                  </a:txBody>
                  <a:tcPr/>
                </a:tc>
                <a:tc>
                  <a:txBody>
                    <a:bodyPr/>
                    <a:lstStyle/>
                    <a:p>
                      <a:pPr algn="ctr"/>
                      <a:endParaRPr lang="fr-FR" dirty="0"/>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1754451319"/>
                  </a:ext>
                </a:extLst>
              </a:tr>
              <a:tr h="442230">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495387785"/>
                  </a:ext>
                </a:extLst>
              </a:tr>
              <a:tr h="442230">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549575404"/>
                  </a:ext>
                </a:extLst>
              </a:tr>
              <a:tr h="442230">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3659723107"/>
                  </a:ext>
                </a:extLst>
              </a:tr>
              <a:tr h="442230">
                <a:tc>
                  <a:txBody>
                    <a:bodyPr/>
                    <a:lstStyle/>
                    <a:p>
                      <a:endParaRPr lang="fr-FR" dirty="0"/>
                    </a:p>
                  </a:txBody>
                  <a:tcPr>
                    <a:solidFill>
                      <a:srgbClr val="FFC000"/>
                    </a:solidFill>
                  </a:tcPr>
                </a:tc>
                <a:tc>
                  <a:txBody>
                    <a:bodyPr/>
                    <a:lstStyle/>
                    <a:p>
                      <a:endParaRPr lang="fr-FR" dirty="0"/>
                    </a:p>
                  </a:txBody>
                  <a:tcPr>
                    <a:solidFill>
                      <a:srgbClr val="FFC000"/>
                    </a:solidFill>
                  </a:tcPr>
                </a:tc>
                <a:tc>
                  <a:txBody>
                    <a:bodyPr/>
                    <a:lstStyle/>
                    <a:p>
                      <a:endParaRPr lang="fr-FR"/>
                    </a:p>
                  </a:txBody>
                  <a:tcPr>
                    <a:solidFill>
                      <a:srgbClr val="FFC000"/>
                    </a:solidFill>
                  </a:tcPr>
                </a:tc>
                <a:tc>
                  <a:txBody>
                    <a:bodyPr/>
                    <a:lstStyle/>
                    <a:p>
                      <a:endParaRPr lang="fr-FR"/>
                    </a:p>
                  </a:txBody>
                  <a:tcPr>
                    <a:solidFill>
                      <a:srgbClr val="FFC000"/>
                    </a:solidFill>
                  </a:tcPr>
                </a:tc>
                <a:tc>
                  <a:txBody>
                    <a:bodyPr/>
                    <a:lstStyle/>
                    <a:p>
                      <a:endParaRPr lang="fr-FR"/>
                    </a:p>
                  </a:txBody>
                  <a:tcPr>
                    <a:solidFill>
                      <a:srgbClr val="FFC000"/>
                    </a:solidFill>
                  </a:tcPr>
                </a:tc>
                <a:tc>
                  <a:txBody>
                    <a:bodyPr/>
                    <a:lstStyle/>
                    <a:p>
                      <a:endParaRPr lang="fr-FR" dirty="0"/>
                    </a:p>
                  </a:txBody>
                  <a:tcPr>
                    <a:solidFill>
                      <a:srgbClr val="FFC000"/>
                    </a:solidFill>
                  </a:tcPr>
                </a:tc>
                <a:extLst>
                  <a:ext uri="{0D108BD9-81ED-4DB2-BD59-A6C34878D82A}">
                    <a16:rowId xmlns:a16="http://schemas.microsoft.com/office/drawing/2014/main" val="2871188571"/>
                  </a:ext>
                </a:extLst>
              </a:tr>
              <a:tr h="442230">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31244243"/>
                  </a:ext>
                </a:extLst>
              </a:tr>
              <a:tr h="44223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3166380470"/>
                  </a:ext>
                </a:extLst>
              </a:tr>
              <a:tr h="442230">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4013074507"/>
                  </a:ext>
                </a:extLst>
              </a:tr>
              <a:tr h="442230">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4243441976"/>
                  </a:ext>
                </a:extLst>
              </a:tr>
              <a:tr h="442230">
                <a:tc>
                  <a:txBody>
                    <a:bodyPr/>
                    <a:lstStyle/>
                    <a:p>
                      <a:endParaRPr lang="fr-FR" dirty="0"/>
                    </a:p>
                  </a:txBody>
                  <a:tcPr>
                    <a:solidFill>
                      <a:schemeClr val="accent5">
                        <a:lumMod val="60000"/>
                        <a:lumOff val="40000"/>
                      </a:schemeClr>
                    </a:solidFill>
                  </a:tcPr>
                </a:tc>
                <a:tc>
                  <a:txBody>
                    <a:bodyPr/>
                    <a:lstStyle/>
                    <a:p>
                      <a:endParaRPr lang="fr-FR" dirty="0"/>
                    </a:p>
                  </a:txBody>
                  <a:tcPr>
                    <a:solidFill>
                      <a:schemeClr val="accent5">
                        <a:lumMod val="60000"/>
                        <a:lumOff val="40000"/>
                      </a:schemeClr>
                    </a:solidFill>
                  </a:tcPr>
                </a:tc>
                <a:tc>
                  <a:txBody>
                    <a:bodyPr/>
                    <a:lstStyle/>
                    <a:p>
                      <a:endParaRPr lang="fr-FR" dirty="0"/>
                    </a:p>
                  </a:txBody>
                  <a:tcPr>
                    <a:solidFill>
                      <a:schemeClr val="accent5">
                        <a:lumMod val="60000"/>
                        <a:lumOff val="40000"/>
                      </a:schemeClr>
                    </a:solidFill>
                  </a:tcPr>
                </a:tc>
                <a:tc>
                  <a:txBody>
                    <a:bodyPr/>
                    <a:lstStyle/>
                    <a:p>
                      <a:endParaRPr lang="fr-FR" dirty="0"/>
                    </a:p>
                  </a:txBody>
                  <a:tcPr>
                    <a:solidFill>
                      <a:schemeClr val="accent5">
                        <a:lumMod val="60000"/>
                        <a:lumOff val="40000"/>
                      </a:schemeClr>
                    </a:solidFill>
                  </a:tcPr>
                </a:tc>
                <a:tc>
                  <a:txBody>
                    <a:bodyPr/>
                    <a:lstStyle/>
                    <a:p>
                      <a:endParaRPr lang="fr-FR" dirty="0"/>
                    </a:p>
                  </a:txBody>
                  <a:tcPr>
                    <a:solidFill>
                      <a:schemeClr val="accent5">
                        <a:lumMod val="60000"/>
                        <a:lumOff val="40000"/>
                      </a:schemeClr>
                    </a:solidFill>
                  </a:tcPr>
                </a:tc>
                <a:tc>
                  <a:txBody>
                    <a:bodyPr/>
                    <a:lstStyle/>
                    <a:p>
                      <a:endParaRPr lang="fr-FR" dirty="0"/>
                    </a:p>
                  </a:txBody>
                  <a:tcPr>
                    <a:solidFill>
                      <a:schemeClr val="accent5">
                        <a:lumMod val="60000"/>
                        <a:lumOff val="40000"/>
                      </a:schemeClr>
                    </a:solidFill>
                  </a:tcPr>
                </a:tc>
                <a:extLst>
                  <a:ext uri="{0D108BD9-81ED-4DB2-BD59-A6C34878D82A}">
                    <a16:rowId xmlns:a16="http://schemas.microsoft.com/office/drawing/2014/main" val="2555100761"/>
                  </a:ext>
                </a:extLst>
              </a:tr>
            </a:tbl>
          </a:graphicData>
        </a:graphic>
      </p:graphicFrame>
      <p:sp>
        <p:nvSpPr>
          <p:cNvPr id="6" name="ZoneTexte 5">
            <a:extLst>
              <a:ext uri="{FF2B5EF4-FFF2-40B4-BE49-F238E27FC236}">
                <a16:creationId xmlns:a16="http://schemas.microsoft.com/office/drawing/2014/main" id="{87A40570-D21A-67B7-E6F4-1B16E3D2D0E4}"/>
              </a:ext>
            </a:extLst>
          </p:cNvPr>
          <p:cNvSpPr txBox="1"/>
          <p:nvPr/>
        </p:nvSpPr>
        <p:spPr>
          <a:xfrm>
            <a:off x="803411" y="1412776"/>
            <a:ext cx="11053229" cy="400110"/>
          </a:xfrm>
          <a:prstGeom prst="rect">
            <a:avLst/>
          </a:prstGeom>
          <a:noFill/>
        </p:spPr>
        <p:txBody>
          <a:bodyPr wrap="square" rtlCol="0">
            <a:spAutoFit/>
          </a:bodyPr>
          <a:lstStyle/>
          <a:p>
            <a:pPr>
              <a:tabLst>
                <a:tab pos="4702175" algn="l"/>
                <a:tab pos="6083300" algn="l"/>
                <a:tab pos="7196138" algn="l"/>
                <a:tab pos="8528050" algn="l"/>
                <a:tab pos="8748713" algn="l"/>
                <a:tab pos="9774238" algn="l"/>
              </a:tabLst>
            </a:pPr>
            <a:r>
              <a:rPr lang="fr-FR" sz="2000" dirty="0"/>
              <a:t>Produits des services	</a:t>
            </a:r>
            <a:r>
              <a:rPr lang="fr-FR" sz="2000" dirty="0">
                <a:solidFill>
                  <a:schemeClr val="tx2"/>
                </a:solidFill>
              </a:rPr>
              <a:t>849	1 122</a:t>
            </a:r>
            <a:r>
              <a:rPr lang="fr-FR" sz="2000" dirty="0"/>
              <a:t>	</a:t>
            </a:r>
            <a:r>
              <a:rPr lang="fr-FR" sz="2000" dirty="0">
                <a:solidFill>
                  <a:schemeClr val="tx2"/>
                </a:solidFill>
              </a:rPr>
              <a:t>+32%</a:t>
            </a:r>
            <a:r>
              <a:rPr lang="fr-FR" sz="2000" dirty="0"/>
              <a:t>	1 011</a:t>
            </a:r>
            <a:r>
              <a:rPr lang="fr-FR" sz="2000" dirty="0">
                <a:solidFill>
                  <a:srgbClr val="00B050"/>
                </a:solidFill>
              </a:rPr>
              <a:t>	</a:t>
            </a:r>
            <a:r>
              <a:rPr lang="fr-FR" sz="2000" dirty="0">
                <a:solidFill>
                  <a:srgbClr val="FF2D01"/>
                </a:solidFill>
              </a:rPr>
              <a:t>-9,8%</a:t>
            </a:r>
          </a:p>
        </p:txBody>
      </p:sp>
      <p:sp>
        <p:nvSpPr>
          <p:cNvPr id="7" name="ZoneTexte 6">
            <a:extLst>
              <a:ext uri="{FF2B5EF4-FFF2-40B4-BE49-F238E27FC236}">
                <a16:creationId xmlns:a16="http://schemas.microsoft.com/office/drawing/2014/main" id="{2DF26D8A-A669-03D6-8F52-0FD65B3436F3}"/>
              </a:ext>
            </a:extLst>
          </p:cNvPr>
          <p:cNvSpPr txBox="1"/>
          <p:nvPr/>
        </p:nvSpPr>
        <p:spPr>
          <a:xfrm>
            <a:off x="767408" y="1844824"/>
            <a:ext cx="11233248" cy="400110"/>
          </a:xfrm>
          <a:prstGeom prst="rect">
            <a:avLst/>
          </a:prstGeom>
          <a:noFill/>
        </p:spPr>
        <p:txBody>
          <a:bodyPr wrap="square" rtlCol="0">
            <a:spAutoFit/>
          </a:bodyPr>
          <a:lstStyle/>
          <a:p>
            <a:pPr>
              <a:tabLst>
                <a:tab pos="4389438" algn="l"/>
                <a:tab pos="5989638" algn="l"/>
                <a:tab pos="7148513" algn="l"/>
                <a:tab pos="8388350" algn="l"/>
                <a:tab pos="9774238" algn="l"/>
              </a:tabLst>
            </a:pPr>
            <a:r>
              <a:rPr lang="fr-FR" sz="2000" dirty="0"/>
              <a:t>Impôts et taxes	 </a:t>
            </a:r>
            <a:r>
              <a:rPr lang="fr-FR" sz="2000" dirty="0">
                <a:solidFill>
                  <a:schemeClr val="tx2"/>
                </a:solidFill>
              </a:rPr>
              <a:t>12 220	13 532	</a:t>
            </a:r>
            <a:r>
              <a:rPr lang="fr-FR" sz="2000" dirty="0">
                <a:solidFill>
                  <a:srgbClr val="00B050"/>
                </a:solidFill>
              </a:rPr>
              <a:t>+10,7%</a:t>
            </a:r>
            <a:r>
              <a:rPr lang="fr-FR" sz="2000" dirty="0"/>
              <a:t>	</a:t>
            </a:r>
            <a:r>
              <a:rPr lang="fr-FR" sz="2000" dirty="0">
                <a:solidFill>
                  <a:srgbClr val="00B050"/>
                </a:solidFill>
              </a:rPr>
              <a:t> </a:t>
            </a:r>
            <a:r>
              <a:rPr lang="fr-FR" sz="2000" dirty="0"/>
              <a:t>13 476	</a:t>
            </a:r>
            <a:r>
              <a:rPr lang="fr-FR" sz="2000" dirty="0">
                <a:solidFill>
                  <a:srgbClr val="FF2D01"/>
                </a:solidFill>
              </a:rPr>
              <a:t>-0,4% </a:t>
            </a:r>
            <a:r>
              <a:rPr lang="fr-FR" sz="2000" dirty="0"/>
              <a:t>	</a:t>
            </a:r>
          </a:p>
        </p:txBody>
      </p:sp>
      <p:sp>
        <p:nvSpPr>
          <p:cNvPr id="16" name="ZoneTexte 15">
            <a:extLst>
              <a:ext uri="{FF2B5EF4-FFF2-40B4-BE49-F238E27FC236}">
                <a16:creationId xmlns:a16="http://schemas.microsoft.com/office/drawing/2014/main" id="{F6AF9457-E0D2-5B78-EB53-0A4F8C4E5814}"/>
              </a:ext>
            </a:extLst>
          </p:cNvPr>
          <p:cNvSpPr txBox="1"/>
          <p:nvPr/>
        </p:nvSpPr>
        <p:spPr>
          <a:xfrm>
            <a:off x="695400" y="2316942"/>
            <a:ext cx="11233247" cy="400110"/>
          </a:xfrm>
          <a:prstGeom prst="rect">
            <a:avLst/>
          </a:prstGeom>
          <a:noFill/>
        </p:spPr>
        <p:txBody>
          <a:bodyPr wrap="square" rtlCol="0">
            <a:spAutoFit/>
          </a:bodyPr>
          <a:lstStyle/>
          <a:p>
            <a:pPr>
              <a:tabLst>
                <a:tab pos="4843463" algn="l"/>
                <a:tab pos="6348413" algn="l"/>
                <a:tab pos="7285038" algn="l"/>
                <a:tab pos="8842375" algn="l"/>
                <a:tab pos="9774238" algn="l"/>
              </a:tabLst>
            </a:pPr>
            <a:r>
              <a:rPr lang="fr-FR" sz="2000" dirty="0"/>
              <a:t> Dotations, Subventions, Participations	541</a:t>
            </a:r>
            <a:r>
              <a:rPr lang="fr-FR" sz="2000" dirty="0">
                <a:solidFill>
                  <a:schemeClr val="tx2"/>
                </a:solidFill>
              </a:rPr>
              <a:t>	806*	</a:t>
            </a:r>
            <a:r>
              <a:rPr lang="fr-FR" sz="2000" dirty="0">
                <a:solidFill>
                  <a:srgbClr val="00B050"/>
                </a:solidFill>
              </a:rPr>
              <a:t>+49%</a:t>
            </a:r>
            <a:r>
              <a:rPr lang="fr-FR" sz="2000" dirty="0"/>
              <a:t>	506	</a:t>
            </a:r>
            <a:r>
              <a:rPr lang="fr-FR" sz="2000" dirty="0">
                <a:solidFill>
                  <a:srgbClr val="FF0000"/>
                </a:solidFill>
              </a:rPr>
              <a:t>-37,2%</a:t>
            </a:r>
            <a:r>
              <a:rPr lang="fr-FR" sz="2000" dirty="0"/>
              <a:t>	</a:t>
            </a:r>
          </a:p>
        </p:txBody>
      </p:sp>
      <p:sp>
        <p:nvSpPr>
          <p:cNvPr id="17" name="ZoneTexte 16">
            <a:extLst>
              <a:ext uri="{FF2B5EF4-FFF2-40B4-BE49-F238E27FC236}">
                <a16:creationId xmlns:a16="http://schemas.microsoft.com/office/drawing/2014/main" id="{2E1A16A8-1FE7-00D3-D3FE-B6ACCAFFE760}"/>
              </a:ext>
            </a:extLst>
          </p:cNvPr>
          <p:cNvSpPr txBox="1"/>
          <p:nvPr/>
        </p:nvSpPr>
        <p:spPr>
          <a:xfrm>
            <a:off x="767409" y="2748990"/>
            <a:ext cx="11233247" cy="400110"/>
          </a:xfrm>
          <a:prstGeom prst="rect">
            <a:avLst/>
          </a:prstGeom>
          <a:noFill/>
        </p:spPr>
        <p:txBody>
          <a:bodyPr wrap="square" rtlCol="0">
            <a:spAutoFit/>
          </a:bodyPr>
          <a:lstStyle/>
          <a:p>
            <a:pPr>
              <a:tabLst>
                <a:tab pos="4576763" algn="l"/>
                <a:tab pos="6130925" algn="l"/>
                <a:tab pos="7102475" algn="l"/>
                <a:tab pos="7196138" algn="l"/>
                <a:tab pos="8748713" algn="l"/>
                <a:tab pos="9720263" algn="l"/>
              </a:tabLst>
            </a:pPr>
            <a:r>
              <a:rPr lang="fr-FR" sz="2000" dirty="0"/>
              <a:t>Autres produits de gestion courante	   </a:t>
            </a:r>
            <a:r>
              <a:rPr lang="fr-FR" sz="2000" dirty="0">
                <a:solidFill>
                  <a:schemeClr val="tx2"/>
                </a:solidFill>
              </a:rPr>
              <a:t>308	1 235**	</a:t>
            </a:r>
            <a:r>
              <a:rPr lang="fr-FR" sz="2000" dirty="0">
                <a:solidFill>
                  <a:srgbClr val="00B050"/>
                </a:solidFill>
              </a:rPr>
              <a:t>+301%</a:t>
            </a:r>
            <a:r>
              <a:rPr lang="fr-FR" sz="2000" dirty="0"/>
              <a:t>	339	</a:t>
            </a:r>
            <a:r>
              <a:rPr lang="fr-FR" sz="2000" dirty="0">
                <a:solidFill>
                  <a:srgbClr val="FF2D01"/>
                </a:solidFill>
              </a:rPr>
              <a:t>-72,5%         </a:t>
            </a:r>
            <a:r>
              <a:rPr lang="fr-FR" sz="2000" dirty="0"/>
              <a:t>	</a:t>
            </a:r>
          </a:p>
        </p:txBody>
      </p:sp>
      <p:sp>
        <p:nvSpPr>
          <p:cNvPr id="18" name="ZoneTexte 17">
            <a:extLst>
              <a:ext uri="{FF2B5EF4-FFF2-40B4-BE49-F238E27FC236}">
                <a16:creationId xmlns:a16="http://schemas.microsoft.com/office/drawing/2014/main" id="{87A3C858-1132-484E-5676-1B61606726B4}"/>
              </a:ext>
            </a:extLst>
          </p:cNvPr>
          <p:cNvSpPr txBox="1"/>
          <p:nvPr/>
        </p:nvSpPr>
        <p:spPr>
          <a:xfrm>
            <a:off x="767409" y="3181038"/>
            <a:ext cx="10153128" cy="400110"/>
          </a:xfrm>
          <a:prstGeom prst="rect">
            <a:avLst/>
          </a:prstGeom>
          <a:noFill/>
        </p:spPr>
        <p:txBody>
          <a:bodyPr wrap="square" rtlCol="0">
            <a:spAutoFit/>
          </a:bodyPr>
          <a:lstStyle/>
          <a:p>
            <a:pPr>
              <a:tabLst>
                <a:tab pos="4618038" algn="l"/>
                <a:tab pos="6477000" algn="l"/>
                <a:tab pos="8837613" algn="l"/>
              </a:tabLst>
            </a:pPr>
            <a:r>
              <a:rPr lang="fr-FR" sz="2000" dirty="0"/>
              <a:t>Produits financiers	</a:t>
            </a:r>
            <a:r>
              <a:rPr lang="fr-FR" sz="2000" dirty="0">
                <a:solidFill>
                  <a:schemeClr val="tx2"/>
                </a:solidFill>
              </a:rPr>
              <a:t>   -	-</a:t>
            </a:r>
            <a:r>
              <a:rPr lang="fr-FR" sz="2000" dirty="0"/>
              <a:t>	-	</a:t>
            </a:r>
          </a:p>
        </p:txBody>
      </p:sp>
      <p:sp>
        <p:nvSpPr>
          <p:cNvPr id="19" name="ZoneTexte 18">
            <a:extLst>
              <a:ext uri="{FF2B5EF4-FFF2-40B4-BE49-F238E27FC236}">
                <a16:creationId xmlns:a16="http://schemas.microsoft.com/office/drawing/2014/main" id="{B5C3C052-C3A3-138D-C65A-43144375FFD7}"/>
              </a:ext>
            </a:extLst>
          </p:cNvPr>
          <p:cNvSpPr txBox="1"/>
          <p:nvPr/>
        </p:nvSpPr>
        <p:spPr>
          <a:xfrm>
            <a:off x="767408" y="3645024"/>
            <a:ext cx="11089232" cy="400110"/>
          </a:xfrm>
          <a:prstGeom prst="rect">
            <a:avLst/>
          </a:prstGeom>
          <a:noFill/>
        </p:spPr>
        <p:txBody>
          <a:bodyPr wrap="square" rtlCol="0">
            <a:spAutoFit/>
          </a:bodyPr>
          <a:lstStyle/>
          <a:p>
            <a:pPr>
              <a:tabLst>
                <a:tab pos="4478338" algn="l"/>
                <a:tab pos="5989638" algn="l"/>
                <a:tab pos="7145338" algn="l"/>
                <a:tab pos="8478838" algn="l"/>
                <a:tab pos="9774238" algn="l"/>
              </a:tabLst>
            </a:pPr>
            <a:r>
              <a:rPr lang="fr-FR" sz="2000" b="1" dirty="0"/>
              <a:t>Total Recettes courantes	</a:t>
            </a:r>
            <a:r>
              <a:rPr lang="fr-FR" sz="2000" b="1" dirty="0">
                <a:solidFill>
                  <a:schemeClr val="tx2"/>
                </a:solidFill>
              </a:rPr>
              <a:t>13 918	16 695	</a:t>
            </a:r>
            <a:r>
              <a:rPr lang="fr-FR" sz="2000" b="1" dirty="0">
                <a:solidFill>
                  <a:srgbClr val="FF0000"/>
                </a:solidFill>
              </a:rPr>
              <a:t> </a:t>
            </a:r>
            <a:r>
              <a:rPr lang="fr-FR" sz="2000" b="1" dirty="0">
                <a:solidFill>
                  <a:srgbClr val="00B050"/>
                </a:solidFill>
              </a:rPr>
              <a:t>+20%</a:t>
            </a:r>
            <a:r>
              <a:rPr lang="fr-FR" sz="2000" b="1" dirty="0"/>
              <a:t>	15 332</a:t>
            </a:r>
            <a:r>
              <a:rPr lang="fr-FR" sz="2000" dirty="0"/>
              <a:t>	</a:t>
            </a:r>
            <a:r>
              <a:rPr lang="fr-FR" sz="2000" b="1" dirty="0">
                <a:solidFill>
                  <a:srgbClr val="FF0000"/>
                </a:solidFill>
              </a:rPr>
              <a:t>-8,1%</a:t>
            </a:r>
          </a:p>
        </p:txBody>
      </p:sp>
      <p:sp>
        <p:nvSpPr>
          <p:cNvPr id="20" name="ZoneTexte 19">
            <a:extLst>
              <a:ext uri="{FF2B5EF4-FFF2-40B4-BE49-F238E27FC236}">
                <a16:creationId xmlns:a16="http://schemas.microsoft.com/office/drawing/2014/main" id="{C4BD3FED-C7F4-E143-D260-70E6177148E9}"/>
              </a:ext>
            </a:extLst>
          </p:cNvPr>
          <p:cNvSpPr txBox="1"/>
          <p:nvPr/>
        </p:nvSpPr>
        <p:spPr>
          <a:xfrm>
            <a:off x="767409" y="4109010"/>
            <a:ext cx="10657183" cy="400110"/>
          </a:xfrm>
          <a:prstGeom prst="rect">
            <a:avLst/>
          </a:prstGeom>
          <a:noFill/>
        </p:spPr>
        <p:txBody>
          <a:bodyPr wrap="square" rtlCol="0">
            <a:spAutoFit/>
          </a:bodyPr>
          <a:lstStyle/>
          <a:p>
            <a:pPr>
              <a:tabLst>
                <a:tab pos="4749800" algn="l"/>
                <a:tab pos="6259513" algn="l"/>
                <a:tab pos="6310313" algn="l"/>
                <a:tab pos="8837613" algn="l"/>
                <a:tab pos="9466263" algn="l"/>
              </a:tabLst>
            </a:pPr>
            <a:r>
              <a:rPr lang="fr-FR" sz="2000" dirty="0"/>
              <a:t>Produits exceptionnels	</a:t>
            </a:r>
            <a:r>
              <a:rPr lang="fr-FR" sz="2000" dirty="0">
                <a:solidFill>
                  <a:schemeClr val="tx2"/>
                </a:solidFill>
              </a:rPr>
              <a:t>392	-</a:t>
            </a:r>
            <a:r>
              <a:rPr lang="fr-FR" sz="2000" dirty="0"/>
              <a:t>	 		</a:t>
            </a:r>
          </a:p>
        </p:txBody>
      </p:sp>
      <p:sp>
        <p:nvSpPr>
          <p:cNvPr id="21" name="ZoneTexte 20">
            <a:extLst>
              <a:ext uri="{FF2B5EF4-FFF2-40B4-BE49-F238E27FC236}">
                <a16:creationId xmlns:a16="http://schemas.microsoft.com/office/drawing/2014/main" id="{0A9BEDCD-890E-B3EC-3B20-3B2790A55CB4}"/>
              </a:ext>
            </a:extLst>
          </p:cNvPr>
          <p:cNvSpPr txBox="1"/>
          <p:nvPr/>
        </p:nvSpPr>
        <p:spPr>
          <a:xfrm>
            <a:off x="767409" y="4973106"/>
            <a:ext cx="11089231" cy="400110"/>
          </a:xfrm>
          <a:prstGeom prst="rect">
            <a:avLst/>
          </a:prstGeom>
          <a:noFill/>
        </p:spPr>
        <p:txBody>
          <a:bodyPr wrap="square" rtlCol="0">
            <a:spAutoFit/>
          </a:bodyPr>
          <a:lstStyle/>
          <a:p>
            <a:pPr>
              <a:tabLst>
                <a:tab pos="4745038" algn="l"/>
                <a:tab pos="6307138" algn="l"/>
                <a:tab pos="8308975" algn="l"/>
                <a:tab pos="8890000" algn="l"/>
                <a:tab pos="9107488" algn="l"/>
              </a:tabLst>
            </a:pPr>
            <a:r>
              <a:rPr lang="fr-FR" sz="2000" dirty="0"/>
              <a:t>Opérations d’ordre	</a:t>
            </a:r>
            <a:r>
              <a:rPr lang="fr-FR" sz="2000" dirty="0">
                <a:solidFill>
                  <a:schemeClr val="tx2"/>
                </a:solidFill>
              </a:rPr>
              <a:t>244	-</a:t>
            </a:r>
            <a:r>
              <a:rPr lang="fr-FR" sz="2000" dirty="0"/>
              <a:t>	 	 - 	</a:t>
            </a:r>
          </a:p>
        </p:txBody>
      </p:sp>
      <p:sp>
        <p:nvSpPr>
          <p:cNvPr id="2" name="ZoneTexte 1">
            <a:extLst>
              <a:ext uri="{FF2B5EF4-FFF2-40B4-BE49-F238E27FC236}">
                <a16:creationId xmlns:a16="http://schemas.microsoft.com/office/drawing/2014/main" id="{D61D9AB1-D800-2181-F41A-3968CEF60586}"/>
              </a:ext>
            </a:extLst>
          </p:cNvPr>
          <p:cNvSpPr txBox="1"/>
          <p:nvPr/>
        </p:nvSpPr>
        <p:spPr>
          <a:xfrm>
            <a:off x="767408" y="5405154"/>
            <a:ext cx="11089232" cy="400110"/>
          </a:xfrm>
          <a:prstGeom prst="rect">
            <a:avLst/>
          </a:prstGeom>
          <a:noFill/>
        </p:spPr>
        <p:txBody>
          <a:bodyPr wrap="square" rtlCol="0">
            <a:spAutoFit/>
          </a:bodyPr>
          <a:lstStyle/>
          <a:p>
            <a:pPr>
              <a:tabLst>
                <a:tab pos="4745038" algn="l"/>
                <a:tab pos="6350000" algn="l"/>
                <a:tab pos="8928100" algn="l"/>
              </a:tabLst>
            </a:pPr>
            <a:r>
              <a:rPr lang="fr-FR" sz="2000" dirty="0"/>
              <a:t>Atténuation de charges	</a:t>
            </a:r>
            <a:r>
              <a:rPr lang="fr-FR" sz="2000" dirty="0">
                <a:solidFill>
                  <a:schemeClr val="tx2"/>
                </a:solidFill>
              </a:rPr>
              <a:t>147	196</a:t>
            </a:r>
            <a:r>
              <a:rPr lang="fr-FR" sz="2000" dirty="0"/>
              <a:t>	102	</a:t>
            </a:r>
          </a:p>
        </p:txBody>
      </p:sp>
      <p:sp>
        <p:nvSpPr>
          <p:cNvPr id="3" name="ZoneTexte 2">
            <a:extLst>
              <a:ext uri="{FF2B5EF4-FFF2-40B4-BE49-F238E27FC236}">
                <a16:creationId xmlns:a16="http://schemas.microsoft.com/office/drawing/2014/main" id="{B5AD4985-2753-2723-52E0-A91A6692684B}"/>
              </a:ext>
            </a:extLst>
          </p:cNvPr>
          <p:cNvSpPr txBox="1"/>
          <p:nvPr/>
        </p:nvSpPr>
        <p:spPr>
          <a:xfrm>
            <a:off x="1451485" y="5892767"/>
            <a:ext cx="10081117" cy="400110"/>
          </a:xfrm>
          <a:prstGeom prst="rect">
            <a:avLst/>
          </a:prstGeom>
          <a:noFill/>
        </p:spPr>
        <p:txBody>
          <a:bodyPr wrap="square" rtlCol="0">
            <a:spAutoFit/>
          </a:bodyPr>
          <a:lstStyle/>
          <a:p>
            <a:pPr>
              <a:tabLst>
                <a:tab pos="3729038" algn="l"/>
                <a:tab pos="5413375" algn="l"/>
                <a:tab pos="6521450" algn="l"/>
                <a:tab pos="7948613" algn="l"/>
                <a:tab pos="9107488" algn="l"/>
              </a:tabLst>
            </a:pPr>
            <a:r>
              <a:rPr lang="fr-FR" sz="2000" b="1" dirty="0"/>
              <a:t>TOTAL</a:t>
            </a:r>
            <a:r>
              <a:rPr lang="fr-FR" sz="2000" dirty="0"/>
              <a:t>	</a:t>
            </a:r>
            <a:r>
              <a:rPr lang="fr-FR" sz="2000" b="1" dirty="0">
                <a:solidFill>
                  <a:schemeClr val="tx2"/>
                </a:solidFill>
              </a:rPr>
              <a:t>14 701</a:t>
            </a:r>
            <a:r>
              <a:rPr lang="fr-FR" sz="2000" dirty="0">
                <a:solidFill>
                  <a:schemeClr val="tx2"/>
                </a:solidFill>
              </a:rPr>
              <a:t>	</a:t>
            </a:r>
            <a:r>
              <a:rPr lang="fr-FR" sz="2000" b="1" dirty="0">
                <a:solidFill>
                  <a:schemeClr val="tx2"/>
                </a:solidFill>
              </a:rPr>
              <a:t>17 307</a:t>
            </a:r>
            <a:r>
              <a:rPr lang="fr-FR" sz="2000" dirty="0"/>
              <a:t>	-2,7%	15 808</a:t>
            </a:r>
            <a:r>
              <a:rPr lang="fr-FR" sz="2000" b="1" dirty="0"/>
              <a:t>	</a:t>
            </a:r>
            <a:r>
              <a:rPr lang="fr-FR" sz="2000" b="1" dirty="0">
                <a:solidFill>
                  <a:srgbClr val="C00000"/>
                </a:solidFill>
              </a:rPr>
              <a:t>-8,6%</a:t>
            </a:r>
            <a:endParaRPr lang="fr-FR" sz="2000" b="1" dirty="0"/>
          </a:p>
        </p:txBody>
      </p:sp>
      <p:sp>
        <p:nvSpPr>
          <p:cNvPr id="4" name="ZoneTexte 3">
            <a:extLst>
              <a:ext uri="{FF2B5EF4-FFF2-40B4-BE49-F238E27FC236}">
                <a16:creationId xmlns:a16="http://schemas.microsoft.com/office/drawing/2014/main" id="{13DC78CA-3904-43AD-8E2E-80A27E189318}"/>
              </a:ext>
            </a:extLst>
          </p:cNvPr>
          <p:cNvSpPr txBox="1"/>
          <p:nvPr/>
        </p:nvSpPr>
        <p:spPr>
          <a:xfrm>
            <a:off x="767409" y="4541058"/>
            <a:ext cx="10657183" cy="400110"/>
          </a:xfrm>
          <a:prstGeom prst="rect">
            <a:avLst/>
          </a:prstGeom>
          <a:noFill/>
        </p:spPr>
        <p:txBody>
          <a:bodyPr wrap="square" rtlCol="0">
            <a:spAutoFit/>
          </a:bodyPr>
          <a:lstStyle/>
          <a:p>
            <a:pPr>
              <a:tabLst>
                <a:tab pos="4749800" algn="l"/>
                <a:tab pos="6348413" algn="l"/>
                <a:tab pos="8837613" algn="l"/>
                <a:tab pos="9466263" algn="l"/>
              </a:tabLst>
            </a:pPr>
            <a:r>
              <a:rPr lang="fr-FR" sz="2000" dirty="0"/>
              <a:t>Reprises de provisions	</a:t>
            </a:r>
            <a:r>
              <a:rPr lang="fr-FR" sz="2000" dirty="0">
                <a:solidFill>
                  <a:schemeClr val="tx2"/>
                </a:solidFill>
              </a:rPr>
              <a:t>-	416</a:t>
            </a:r>
            <a:r>
              <a:rPr lang="fr-FR" sz="2000" dirty="0"/>
              <a:t>	374 		</a:t>
            </a:r>
          </a:p>
        </p:txBody>
      </p:sp>
      <p:sp>
        <p:nvSpPr>
          <p:cNvPr id="15" name="ZoneTexte 14">
            <a:extLst>
              <a:ext uri="{FF2B5EF4-FFF2-40B4-BE49-F238E27FC236}">
                <a16:creationId xmlns:a16="http://schemas.microsoft.com/office/drawing/2014/main" id="{5FC221C0-1DEC-115A-7B39-8FE9F45667AF}"/>
              </a:ext>
            </a:extLst>
          </p:cNvPr>
          <p:cNvSpPr txBox="1"/>
          <p:nvPr/>
        </p:nvSpPr>
        <p:spPr>
          <a:xfrm>
            <a:off x="911424" y="6309320"/>
            <a:ext cx="10744288" cy="369332"/>
          </a:xfrm>
          <a:prstGeom prst="rect">
            <a:avLst/>
          </a:prstGeom>
          <a:noFill/>
        </p:spPr>
        <p:txBody>
          <a:bodyPr wrap="none" rtlCol="0">
            <a:spAutoFit/>
          </a:bodyPr>
          <a:lstStyle/>
          <a:p>
            <a:r>
              <a:rPr lang="fr-FR" dirty="0"/>
              <a:t>Recettes exceptionnelles : *Filet de sécurité inflation : 278 K€	** Indemnisation toiture </a:t>
            </a:r>
            <a:r>
              <a:rPr lang="fr-FR" dirty="0" err="1"/>
              <a:t>Soudanes</a:t>
            </a:r>
            <a:r>
              <a:rPr lang="fr-FR" dirty="0"/>
              <a:t> : 679 K€</a:t>
            </a:r>
          </a:p>
        </p:txBody>
      </p:sp>
    </p:spTree>
    <p:extLst>
      <p:ext uri="{BB962C8B-B14F-4D97-AF65-F5344CB8AC3E}">
        <p14:creationId xmlns:p14="http://schemas.microsoft.com/office/powerpoint/2010/main" val="3817964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B2648897-0BEF-37A8-F6DB-6C5A6A2BCF3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80" y="-4510"/>
            <a:ext cx="12241360" cy="1029726"/>
          </a:xfrm>
          <a:prstGeom prst="rect">
            <a:avLst/>
          </a:prstGeom>
          <a:solidFill>
            <a:srgbClr val="FFC000"/>
          </a:solidFill>
        </p:spPr>
      </p:pic>
      <p:sp>
        <p:nvSpPr>
          <p:cNvPr id="12" name="AutoShape 3">
            <a:extLst>
              <a:ext uri="{FF2B5EF4-FFF2-40B4-BE49-F238E27FC236}">
                <a16:creationId xmlns:a16="http://schemas.microsoft.com/office/drawing/2014/main" id="{FE4AE6D6-441C-454A-B002-77FC0D564501}"/>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Les impôts et taxes 2025 : </a:t>
            </a:r>
            <a:r>
              <a:rPr lang="fr-FR" altLang="fr-FR" sz="3200" b="1" dirty="0">
                <a:solidFill>
                  <a:srgbClr val="FFC000"/>
                </a:solidFill>
                <a:latin typeface="Century Gothic" panose="020B0502020202020204" pitchFamily="34" charset="0"/>
                <a:cs typeface="Arial" pitchFamily="34" charset="0"/>
              </a:rPr>
              <a:t>13 476 K€</a:t>
            </a:r>
            <a:endParaRPr lang="fr-FR" altLang="fr-FR" sz="2800" b="1" dirty="0">
              <a:solidFill>
                <a:srgbClr val="FFC000"/>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pic>
        <p:nvPicPr>
          <p:cNvPr id="16" name="Image 15">
            <a:extLst>
              <a:ext uri="{FF2B5EF4-FFF2-40B4-BE49-F238E27FC236}">
                <a16:creationId xmlns:a16="http://schemas.microsoft.com/office/drawing/2014/main" id="{7FD688B0-4F08-2227-2EEE-77E22B7761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pic>
        <p:nvPicPr>
          <p:cNvPr id="14" name="Image 13">
            <a:extLst>
              <a:ext uri="{FF2B5EF4-FFF2-40B4-BE49-F238E27FC236}">
                <a16:creationId xmlns:a16="http://schemas.microsoft.com/office/drawing/2014/main" id="{489EAB21-6B67-48C7-A5C0-50CA929EAC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6" y="6654257"/>
            <a:ext cx="12192000" cy="203743"/>
          </a:xfrm>
          <a:prstGeom prst="rect">
            <a:avLst/>
          </a:prstGeom>
        </p:spPr>
      </p:pic>
      <p:sp>
        <p:nvSpPr>
          <p:cNvPr id="7" name="ZoneTexte 6">
            <a:extLst>
              <a:ext uri="{FF2B5EF4-FFF2-40B4-BE49-F238E27FC236}">
                <a16:creationId xmlns:a16="http://schemas.microsoft.com/office/drawing/2014/main" id="{06F538C9-4757-EEBE-0568-8F2659291143}"/>
              </a:ext>
            </a:extLst>
          </p:cNvPr>
          <p:cNvSpPr txBox="1"/>
          <p:nvPr/>
        </p:nvSpPr>
        <p:spPr>
          <a:xfrm>
            <a:off x="1127448" y="5877272"/>
            <a:ext cx="10441160" cy="400110"/>
          </a:xfrm>
          <a:prstGeom prst="rect">
            <a:avLst/>
          </a:prstGeom>
          <a:noFill/>
        </p:spPr>
        <p:txBody>
          <a:bodyPr wrap="square" rtlCol="0">
            <a:spAutoFit/>
          </a:bodyPr>
          <a:lstStyle/>
          <a:p>
            <a:pPr marL="342900" indent="-342900">
              <a:buFont typeface="Wingdings" pitchFamily="2" charset="2"/>
              <a:buChar char="Ø"/>
            </a:pPr>
            <a:r>
              <a:rPr lang="fr-FR" sz="2000" b="1" dirty="0"/>
              <a:t>Taxes diverses : </a:t>
            </a:r>
            <a:r>
              <a:rPr lang="fr-FR" sz="2000" b="1" dirty="0">
                <a:solidFill>
                  <a:schemeClr val="accent5">
                    <a:lumMod val="75000"/>
                  </a:schemeClr>
                </a:solidFill>
              </a:rPr>
              <a:t>186 500 € </a:t>
            </a:r>
            <a:r>
              <a:rPr lang="fr-FR" sz="2000" b="1" dirty="0">
                <a:solidFill>
                  <a:schemeClr val="tx1">
                    <a:lumMod val="65000"/>
                    <a:lumOff val="35000"/>
                  </a:schemeClr>
                </a:solidFill>
              </a:rPr>
              <a:t>(taxe locale publicité, redevances d’occupation du domaine public)</a:t>
            </a:r>
            <a:endParaRPr lang="fr-FR" dirty="0">
              <a:solidFill>
                <a:schemeClr val="tx1">
                  <a:lumMod val="65000"/>
                  <a:lumOff val="35000"/>
                </a:schemeClr>
              </a:solidFill>
            </a:endParaRPr>
          </a:p>
        </p:txBody>
      </p:sp>
      <p:sp>
        <p:nvSpPr>
          <p:cNvPr id="5" name="ZoneTexte 4">
            <a:extLst>
              <a:ext uri="{FF2B5EF4-FFF2-40B4-BE49-F238E27FC236}">
                <a16:creationId xmlns:a16="http://schemas.microsoft.com/office/drawing/2014/main" id="{78973B00-EDB4-CBF2-CC0A-EB725ED196CE}"/>
              </a:ext>
            </a:extLst>
          </p:cNvPr>
          <p:cNvSpPr txBox="1"/>
          <p:nvPr/>
        </p:nvSpPr>
        <p:spPr>
          <a:xfrm>
            <a:off x="1127448" y="5013176"/>
            <a:ext cx="6264696" cy="400110"/>
          </a:xfrm>
          <a:prstGeom prst="rect">
            <a:avLst/>
          </a:prstGeom>
          <a:noFill/>
        </p:spPr>
        <p:txBody>
          <a:bodyPr wrap="square" rtlCol="0">
            <a:spAutoFit/>
          </a:bodyPr>
          <a:lstStyle/>
          <a:p>
            <a:pPr marL="342900" indent="-342900">
              <a:buFont typeface="Wingdings" pitchFamily="2" charset="2"/>
              <a:buChar char="Ø"/>
            </a:pPr>
            <a:r>
              <a:rPr lang="fr-FR" sz="2000" b="1" dirty="0"/>
              <a:t>Attribution de Compensation : </a:t>
            </a:r>
            <a:r>
              <a:rPr lang="fr-FR" sz="2000" b="1" dirty="0">
                <a:solidFill>
                  <a:schemeClr val="accent5">
                    <a:lumMod val="75000"/>
                  </a:schemeClr>
                </a:solidFill>
              </a:rPr>
              <a:t>5 087 000 €</a:t>
            </a:r>
            <a:endParaRPr lang="fr-FR" dirty="0">
              <a:solidFill>
                <a:schemeClr val="accent5">
                  <a:lumMod val="75000"/>
                </a:schemeClr>
              </a:solidFill>
            </a:endParaRPr>
          </a:p>
        </p:txBody>
      </p:sp>
      <p:sp>
        <p:nvSpPr>
          <p:cNvPr id="6" name="ZoneTexte 5">
            <a:extLst>
              <a:ext uri="{FF2B5EF4-FFF2-40B4-BE49-F238E27FC236}">
                <a16:creationId xmlns:a16="http://schemas.microsoft.com/office/drawing/2014/main" id="{B9934C32-AFDC-DF70-0E2E-04E035292334}"/>
              </a:ext>
            </a:extLst>
          </p:cNvPr>
          <p:cNvSpPr txBox="1"/>
          <p:nvPr/>
        </p:nvSpPr>
        <p:spPr>
          <a:xfrm>
            <a:off x="1127448" y="5445224"/>
            <a:ext cx="9289032" cy="400110"/>
          </a:xfrm>
          <a:prstGeom prst="rect">
            <a:avLst/>
          </a:prstGeom>
          <a:noFill/>
        </p:spPr>
        <p:txBody>
          <a:bodyPr wrap="square" rtlCol="0">
            <a:spAutoFit/>
          </a:bodyPr>
          <a:lstStyle/>
          <a:p>
            <a:pPr marL="342900" indent="-342900">
              <a:buFont typeface="Wingdings" pitchFamily="2" charset="2"/>
              <a:buChar char="Ø"/>
            </a:pPr>
            <a:r>
              <a:rPr lang="fr-FR" sz="2000" b="1" dirty="0"/>
              <a:t>Taxe additionnelle droits d’enregistrement  : </a:t>
            </a:r>
            <a:r>
              <a:rPr lang="fr-FR" sz="2000" b="1" dirty="0">
                <a:solidFill>
                  <a:schemeClr val="accent5">
                    <a:lumMod val="75000"/>
                  </a:schemeClr>
                </a:solidFill>
              </a:rPr>
              <a:t>450 000 </a:t>
            </a:r>
            <a:r>
              <a:rPr lang="fr-FR" sz="2000" b="1" dirty="0"/>
              <a:t>€ (485 000 réalisés en 2024)</a:t>
            </a:r>
            <a:endParaRPr lang="fr-FR" dirty="0"/>
          </a:p>
        </p:txBody>
      </p:sp>
      <p:sp>
        <p:nvSpPr>
          <p:cNvPr id="21" name="ZoneTexte 20">
            <a:extLst>
              <a:ext uri="{FF2B5EF4-FFF2-40B4-BE49-F238E27FC236}">
                <a16:creationId xmlns:a16="http://schemas.microsoft.com/office/drawing/2014/main" id="{D4785961-5756-F83F-2319-6D7134807B23}"/>
              </a:ext>
            </a:extLst>
          </p:cNvPr>
          <p:cNvSpPr txBox="1"/>
          <p:nvPr/>
        </p:nvSpPr>
        <p:spPr>
          <a:xfrm>
            <a:off x="6384032" y="3140968"/>
            <a:ext cx="4032448" cy="1107996"/>
          </a:xfrm>
          <a:prstGeom prst="rect">
            <a:avLst/>
          </a:prstGeom>
          <a:noFill/>
        </p:spPr>
        <p:txBody>
          <a:bodyPr wrap="square" rtlCol="0">
            <a:spAutoFit/>
          </a:bodyPr>
          <a:lstStyle/>
          <a:p>
            <a:pPr marL="342900" indent="-342900">
              <a:buFont typeface="Wingdings" pitchFamily="2" charset="2"/>
              <a:buChar char="Ø"/>
            </a:pPr>
            <a:r>
              <a:rPr lang="fr-FR" sz="2000" b="1" dirty="0"/>
              <a:t>Les taux communaux :</a:t>
            </a:r>
            <a:endParaRPr lang="fr-FR" sz="2000" b="1" dirty="0">
              <a:solidFill>
                <a:srgbClr val="00B050"/>
              </a:solidFill>
            </a:endParaRPr>
          </a:p>
          <a:p>
            <a:endParaRPr lang="fr-FR" sz="1000" b="1" dirty="0"/>
          </a:p>
          <a:p>
            <a:pPr marL="285750" indent="-285750">
              <a:buFont typeface="Arial" panose="020B0604020202020204" pitchFamily="34" charset="0"/>
              <a:buChar char="•"/>
              <a:tabLst>
                <a:tab pos="255588" algn="l"/>
              </a:tabLst>
            </a:pPr>
            <a:r>
              <a:rPr lang="fr-FR" b="1" dirty="0">
                <a:solidFill>
                  <a:schemeClr val="tx2"/>
                </a:solidFill>
              </a:rPr>
              <a:t>2024 : 26,86 %</a:t>
            </a:r>
            <a:r>
              <a:rPr lang="fr-FR" dirty="0">
                <a:solidFill>
                  <a:schemeClr val="tx2"/>
                </a:solidFill>
              </a:rPr>
              <a:t>                 </a:t>
            </a:r>
          </a:p>
          <a:p>
            <a:pPr marL="285750" indent="-285750">
              <a:buFont typeface="Arial" panose="020B0604020202020204" pitchFamily="34" charset="0"/>
              <a:buChar char="•"/>
              <a:tabLst>
                <a:tab pos="255588" algn="l"/>
              </a:tabLst>
            </a:pPr>
            <a:r>
              <a:rPr lang="fr-FR" b="1" dirty="0">
                <a:solidFill>
                  <a:schemeClr val="tx2"/>
                </a:solidFill>
              </a:rPr>
              <a:t>2025 : 26,86 % (inchangé)</a:t>
            </a:r>
            <a:endParaRPr lang="fr-FR" dirty="0">
              <a:solidFill>
                <a:schemeClr val="tx2"/>
              </a:solidFill>
            </a:endParaRPr>
          </a:p>
        </p:txBody>
      </p:sp>
      <p:sp>
        <p:nvSpPr>
          <p:cNvPr id="8" name="ZoneTexte 7">
            <a:extLst>
              <a:ext uri="{FF2B5EF4-FFF2-40B4-BE49-F238E27FC236}">
                <a16:creationId xmlns:a16="http://schemas.microsoft.com/office/drawing/2014/main" id="{77E0CD4A-4C38-8D17-0ADD-953AD4BC8934}"/>
              </a:ext>
            </a:extLst>
          </p:cNvPr>
          <p:cNvSpPr txBox="1"/>
          <p:nvPr/>
        </p:nvSpPr>
        <p:spPr>
          <a:xfrm>
            <a:off x="1128318" y="3140968"/>
            <a:ext cx="4608513" cy="1661993"/>
          </a:xfrm>
          <a:prstGeom prst="rect">
            <a:avLst/>
          </a:prstGeom>
          <a:noFill/>
        </p:spPr>
        <p:txBody>
          <a:bodyPr wrap="square" rtlCol="0">
            <a:spAutoFit/>
          </a:bodyPr>
          <a:lstStyle/>
          <a:p>
            <a:pPr marL="342900" indent="-342900">
              <a:buFont typeface="Wingdings" pitchFamily="2" charset="2"/>
              <a:buChar char="Ø"/>
            </a:pPr>
            <a:r>
              <a:rPr lang="fr-FR" sz="2000" b="1" dirty="0"/>
              <a:t>Fiscalité locale : </a:t>
            </a:r>
            <a:r>
              <a:rPr lang="fr-FR" sz="2000" b="1" dirty="0">
                <a:solidFill>
                  <a:schemeClr val="accent5">
                    <a:lumMod val="75000"/>
                  </a:schemeClr>
                </a:solidFill>
              </a:rPr>
              <a:t>7 753 000 €</a:t>
            </a:r>
          </a:p>
          <a:p>
            <a:endParaRPr lang="fr-FR" sz="1000" b="1" dirty="0"/>
          </a:p>
          <a:p>
            <a:pPr marL="285750" indent="-285750">
              <a:buFont typeface="Arial" panose="020B0604020202020204" pitchFamily="34" charset="0"/>
              <a:buChar char="•"/>
              <a:tabLst>
                <a:tab pos="255588" algn="l"/>
              </a:tabLst>
            </a:pPr>
            <a:r>
              <a:rPr lang="fr-FR" b="1" dirty="0">
                <a:solidFill>
                  <a:schemeClr val="tx2"/>
                </a:solidFill>
              </a:rPr>
              <a:t>TFB : 6 037 000 €</a:t>
            </a:r>
            <a:endParaRPr lang="fr-FR" dirty="0">
              <a:solidFill>
                <a:schemeClr val="tx2"/>
              </a:solidFill>
            </a:endParaRPr>
          </a:p>
          <a:p>
            <a:pPr marL="285750" indent="-285750">
              <a:buFont typeface="Arial" panose="020B0604020202020204" pitchFamily="34" charset="0"/>
              <a:buChar char="•"/>
              <a:tabLst>
                <a:tab pos="255588" algn="l"/>
              </a:tabLst>
            </a:pPr>
            <a:r>
              <a:rPr lang="fr-FR" b="1" dirty="0">
                <a:solidFill>
                  <a:schemeClr val="tx2"/>
                </a:solidFill>
              </a:rPr>
              <a:t>TFNB : 156 000 €</a:t>
            </a:r>
          </a:p>
          <a:p>
            <a:pPr marL="285750" indent="-285750">
              <a:buFont typeface="Arial" panose="020B0604020202020204" pitchFamily="34" charset="0"/>
              <a:buChar char="•"/>
              <a:tabLst>
                <a:tab pos="255588" algn="l"/>
              </a:tabLst>
            </a:pPr>
            <a:r>
              <a:rPr lang="fr-FR" sz="1800" b="1" dirty="0"/>
              <a:t>TH résidences secondaires : 356 000 €                          </a:t>
            </a:r>
            <a:endParaRPr lang="fr-FR" dirty="0"/>
          </a:p>
          <a:p>
            <a:pPr marL="285750" indent="-285750">
              <a:buFont typeface="Arial" panose="020B0604020202020204" pitchFamily="34" charset="0"/>
              <a:buChar char="•"/>
              <a:tabLst>
                <a:tab pos="255588" algn="l"/>
              </a:tabLst>
            </a:pPr>
            <a:r>
              <a:rPr lang="fr-FR" b="1" dirty="0">
                <a:solidFill>
                  <a:schemeClr val="tx2"/>
                </a:solidFill>
              </a:rPr>
              <a:t>Coefficient Correcteur : 1 204 000 €</a:t>
            </a:r>
          </a:p>
        </p:txBody>
      </p:sp>
      <p:pic>
        <p:nvPicPr>
          <p:cNvPr id="4" name="Image 3">
            <a:extLst>
              <a:ext uri="{FF2B5EF4-FFF2-40B4-BE49-F238E27FC236}">
                <a16:creationId xmlns:a16="http://schemas.microsoft.com/office/drawing/2014/main" id="{56F0CA76-8BEF-BFFB-3DC7-596A482AF40A}"/>
              </a:ext>
            </a:extLst>
          </p:cNvPr>
          <p:cNvPicPr>
            <a:picLocks noChangeAspect="1"/>
          </p:cNvPicPr>
          <p:nvPr/>
        </p:nvPicPr>
        <p:blipFill>
          <a:blip r:embed="rId5"/>
          <a:stretch>
            <a:fillRect/>
          </a:stretch>
        </p:blipFill>
        <p:spPr>
          <a:xfrm>
            <a:off x="623392" y="1442161"/>
            <a:ext cx="10636934" cy="1428340"/>
          </a:xfrm>
          <a:prstGeom prst="rect">
            <a:avLst/>
          </a:prstGeom>
        </p:spPr>
      </p:pic>
    </p:spTree>
    <p:extLst>
      <p:ext uri="{BB962C8B-B14F-4D97-AF65-F5344CB8AC3E}">
        <p14:creationId xmlns:p14="http://schemas.microsoft.com/office/powerpoint/2010/main" val="3273531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F01F71A-06F1-6063-9D4A-245E17687F8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80" y="-27384"/>
            <a:ext cx="12241360" cy="1029726"/>
          </a:xfrm>
          <a:prstGeom prst="rect">
            <a:avLst/>
          </a:prstGeom>
        </p:spPr>
      </p:pic>
      <p:sp>
        <p:nvSpPr>
          <p:cNvPr id="12" name="AutoShape 3">
            <a:extLst>
              <a:ext uri="{FF2B5EF4-FFF2-40B4-BE49-F238E27FC236}">
                <a16:creationId xmlns:a16="http://schemas.microsoft.com/office/drawing/2014/main" id="{FE4AE6D6-441C-454A-B002-77FC0D564501}"/>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Les impôts et taxes 2025 : </a:t>
            </a:r>
            <a:r>
              <a:rPr lang="fr-FR" altLang="fr-FR" sz="3200" b="1" dirty="0">
                <a:solidFill>
                  <a:srgbClr val="FFC000"/>
                </a:solidFill>
                <a:latin typeface="Century Gothic" panose="020B0502020202020204" pitchFamily="34" charset="0"/>
                <a:cs typeface="Arial" pitchFamily="34" charset="0"/>
              </a:rPr>
              <a:t>13 476 K€</a:t>
            </a:r>
            <a:endParaRPr lang="fr-FR" altLang="fr-FR" sz="2800" b="1" dirty="0">
              <a:solidFill>
                <a:srgbClr val="FFC000"/>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pic>
        <p:nvPicPr>
          <p:cNvPr id="3" name="Image 2">
            <a:extLst>
              <a:ext uri="{FF2B5EF4-FFF2-40B4-BE49-F238E27FC236}">
                <a16:creationId xmlns:a16="http://schemas.microsoft.com/office/drawing/2014/main" id="{2CB153B1-9DA7-01FB-B7AD-4352C20AC4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pic>
        <p:nvPicPr>
          <p:cNvPr id="14" name="Image 13">
            <a:extLst>
              <a:ext uri="{FF2B5EF4-FFF2-40B4-BE49-F238E27FC236}">
                <a16:creationId xmlns:a16="http://schemas.microsoft.com/office/drawing/2014/main" id="{489EAB21-6B67-48C7-A5C0-50CA929EAC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6" y="6654257"/>
            <a:ext cx="12192000" cy="203743"/>
          </a:xfrm>
          <a:prstGeom prst="rect">
            <a:avLst/>
          </a:prstGeom>
        </p:spPr>
      </p:pic>
      <p:sp>
        <p:nvSpPr>
          <p:cNvPr id="7" name="ZoneTexte 6">
            <a:extLst>
              <a:ext uri="{FF2B5EF4-FFF2-40B4-BE49-F238E27FC236}">
                <a16:creationId xmlns:a16="http://schemas.microsoft.com/office/drawing/2014/main" id="{06F538C9-4757-EEBE-0568-8F2659291143}"/>
              </a:ext>
            </a:extLst>
          </p:cNvPr>
          <p:cNvSpPr txBox="1"/>
          <p:nvPr/>
        </p:nvSpPr>
        <p:spPr>
          <a:xfrm>
            <a:off x="479376" y="1608763"/>
            <a:ext cx="3309178" cy="2108269"/>
          </a:xfrm>
          <a:prstGeom prst="rect">
            <a:avLst/>
          </a:prstGeom>
          <a:noFill/>
        </p:spPr>
        <p:txBody>
          <a:bodyPr wrap="square" rtlCol="0">
            <a:spAutoFit/>
          </a:bodyPr>
          <a:lstStyle/>
          <a:p>
            <a:pPr marL="342900" indent="-342900">
              <a:buFont typeface="Wingdings" pitchFamily="2" charset="2"/>
              <a:buChar char="Ø"/>
            </a:pPr>
            <a:r>
              <a:rPr lang="fr-FR" sz="2000" dirty="0"/>
              <a:t>Recettes fiscales </a:t>
            </a:r>
            <a:r>
              <a:rPr lang="fr-FR" sz="2000" b="1" dirty="0"/>
              <a:t>: 87,9% </a:t>
            </a:r>
          </a:p>
          <a:p>
            <a:r>
              <a:rPr lang="fr-FR" sz="2000" dirty="0"/>
              <a:t>du total des recettes courantes de fonctionnement.</a:t>
            </a:r>
          </a:p>
          <a:p>
            <a:pPr marL="342900" indent="-342900">
              <a:buFont typeface="Wingdings" pitchFamily="2" charset="2"/>
              <a:buChar char="Ø"/>
            </a:pPr>
            <a:endParaRPr lang="fr-FR" sz="1100" dirty="0"/>
          </a:p>
          <a:p>
            <a:pPr marL="342900" indent="-342900">
              <a:buFont typeface="Wingdings" pitchFamily="2" charset="2"/>
              <a:buChar char="Ø"/>
            </a:pPr>
            <a:r>
              <a:rPr lang="fr-FR" sz="2000" dirty="0"/>
              <a:t>Impôts locaux : </a:t>
            </a:r>
            <a:r>
              <a:rPr lang="fr-FR" sz="2000" b="1" dirty="0"/>
              <a:t>50,6%</a:t>
            </a:r>
          </a:p>
          <a:p>
            <a:r>
              <a:rPr lang="fr-FR" sz="2000" dirty="0"/>
              <a:t>du total des recettes courantes de fonctionnement.</a:t>
            </a:r>
            <a:endParaRPr lang="fr-FR" sz="2000" b="1" dirty="0"/>
          </a:p>
        </p:txBody>
      </p:sp>
      <p:sp>
        <p:nvSpPr>
          <p:cNvPr id="17" name="ZoneTexte 16">
            <a:extLst>
              <a:ext uri="{FF2B5EF4-FFF2-40B4-BE49-F238E27FC236}">
                <a16:creationId xmlns:a16="http://schemas.microsoft.com/office/drawing/2014/main" id="{E88ED25A-7A1D-6C78-4A1B-1EA3BBE05292}"/>
              </a:ext>
            </a:extLst>
          </p:cNvPr>
          <p:cNvSpPr txBox="1"/>
          <p:nvPr/>
        </p:nvSpPr>
        <p:spPr>
          <a:xfrm>
            <a:off x="407368" y="3964702"/>
            <a:ext cx="3240360" cy="2200602"/>
          </a:xfrm>
          <a:prstGeom prst="rect">
            <a:avLst/>
          </a:prstGeom>
          <a:solidFill>
            <a:srgbClr val="FFFF00"/>
          </a:solidFill>
          <a:ln>
            <a:solidFill>
              <a:schemeClr val="tx1"/>
            </a:solidFill>
          </a:ln>
        </p:spPr>
        <p:txBody>
          <a:bodyPr wrap="square" rtlCol="0">
            <a:spAutoFit/>
          </a:bodyPr>
          <a:lstStyle/>
          <a:p>
            <a:pPr algn="ctr"/>
            <a:r>
              <a:rPr lang="fr-FR" sz="2000" b="1" dirty="0">
                <a:solidFill>
                  <a:schemeClr val="accent2">
                    <a:lumMod val="75000"/>
                  </a:schemeClr>
                </a:solidFill>
              </a:rPr>
              <a:t>Incidence de l’augmentation des bases (+1,7%) à taux inchangé de TF sur la hausse totale des recettes </a:t>
            </a:r>
          </a:p>
          <a:p>
            <a:pPr algn="ctr"/>
            <a:r>
              <a:rPr lang="fr-FR" sz="2000" b="1" dirty="0">
                <a:solidFill>
                  <a:schemeClr val="accent2">
                    <a:lumMod val="75000"/>
                  </a:schemeClr>
                </a:solidFill>
              </a:rPr>
              <a:t>Fiscales / 2024 : </a:t>
            </a:r>
          </a:p>
          <a:p>
            <a:pPr algn="ctr"/>
            <a:endParaRPr lang="fr-FR" sz="900" b="1" dirty="0">
              <a:solidFill>
                <a:schemeClr val="accent2">
                  <a:lumMod val="75000"/>
                </a:schemeClr>
              </a:solidFill>
            </a:endParaRPr>
          </a:p>
          <a:p>
            <a:pPr algn="ctr"/>
            <a:r>
              <a:rPr lang="fr-FR" sz="2800" b="1" dirty="0">
                <a:solidFill>
                  <a:schemeClr val="accent2">
                    <a:lumMod val="75000"/>
                  </a:schemeClr>
                </a:solidFill>
              </a:rPr>
              <a:t>120 K€</a:t>
            </a:r>
            <a:endParaRPr lang="fr-FR" sz="2800" dirty="0">
              <a:solidFill>
                <a:schemeClr val="accent2">
                  <a:lumMod val="75000"/>
                </a:schemeClr>
              </a:solidFill>
            </a:endParaRPr>
          </a:p>
        </p:txBody>
      </p:sp>
      <p:pic>
        <p:nvPicPr>
          <p:cNvPr id="9" name="Image 8">
            <a:extLst>
              <a:ext uri="{FF2B5EF4-FFF2-40B4-BE49-F238E27FC236}">
                <a16:creationId xmlns:a16="http://schemas.microsoft.com/office/drawing/2014/main" id="{7F47BB19-0BE2-67AB-03F4-0E4D19857C05}"/>
              </a:ext>
            </a:extLst>
          </p:cNvPr>
          <p:cNvPicPr>
            <a:picLocks noChangeAspect="1"/>
          </p:cNvPicPr>
          <p:nvPr/>
        </p:nvPicPr>
        <p:blipFill>
          <a:blip r:embed="rId5"/>
          <a:stretch>
            <a:fillRect/>
          </a:stretch>
        </p:blipFill>
        <p:spPr>
          <a:xfrm>
            <a:off x="4090936" y="1597064"/>
            <a:ext cx="6705600" cy="4546600"/>
          </a:xfrm>
          <a:prstGeom prst="rect">
            <a:avLst/>
          </a:prstGeom>
        </p:spPr>
      </p:pic>
      <p:sp>
        <p:nvSpPr>
          <p:cNvPr id="5" name="ZoneTexte 4">
            <a:extLst>
              <a:ext uri="{FF2B5EF4-FFF2-40B4-BE49-F238E27FC236}">
                <a16:creationId xmlns:a16="http://schemas.microsoft.com/office/drawing/2014/main" id="{70CB1C6D-66A7-C739-EEB9-812D5F68EB3B}"/>
              </a:ext>
            </a:extLst>
          </p:cNvPr>
          <p:cNvSpPr txBox="1"/>
          <p:nvPr/>
        </p:nvSpPr>
        <p:spPr>
          <a:xfrm>
            <a:off x="9922717" y="2062009"/>
            <a:ext cx="2221955" cy="430887"/>
          </a:xfrm>
          <a:prstGeom prst="rect">
            <a:avLst/>
          </a:prstGeom>
          <a:noFill/>
        </p:spPr>
        <p:txBody>
          <a:bodyPr wrap="none" rtlCol="0">
            <a:spAutoFit/>
          </a:bodyPr>
          <a:lstStyle/>
          <a:p>
            <a:r>
              <a:rPr lang="fr-FR" sz="2200" b="1" dirty="0"/>
              <a:t>AC CASGBS (38%)</a:t>
            </a:r>
          </a:p>
        </p:txBody>
      </p:sp>
      <p:sp>
        <p:nvSpPr>
          <p:cNvPr id="8" name="ZoneTexte 7">
            <a:extLst>
              <a:ext uri="{FF2B5EF4-FFF2-40B4-BE49-F238E27FC236}">
                <a16:creationId xmlns:a16="http://schemas.microsoft.com/office/drawing/2014/main" id="{1B705E9E-8E70-8124-0D0B-A470B3106FD5}"/>
              </a:ext>
            </a:extLst>
          </p:cNvPr>
          <p:cNvSpPr txBox="1"/>
          <p:nvPr/>
        </p:nvSpPr>
        <p:spPr>
          <a:xfrm>
            <a:off x="7320136" y="5703639"/>
            <a:ext cx="2991396" cy="430887"/>
          </a:xfrm>
          <a:prstGeom prst="rect">
            <a:avLst/>
          </a:prstGeom>
          <a:noFill/>
        </p:spPr>
        <p:txBody>
          <a:bodyPr wrap="none" rtlCol="0">
            <a:spAutoFit/>
          </a:bodyPr>
          <a:lstStyle/>
          <a:p>
            <a:r>
              <a:rPr lang="fr-FR" sz="2200" b="1" dirty="0"/>
              <a:t>FISCALITÉ LOCALE (58%)</a:t>
            </a:r>
          </a:p>
        </p:txBody>
      </p:sp>
      <p:sp>
        <p:nvSpPr>
          <p:cNvPr id="10" name="ZoneTexte 9">
            <a:extLst>
              <a:ext uri="{FF2B5EF4-FFF2-40B4-BE49-F238E27FC236}">
                <a16:creationId xmlns:a16="http://schemas.microsoft.com/office/drawing/2014/main" id="{78650E30-724A-F7C2-FE4A-44911BB7D7F1}"/>
              </a:ext>
            </a:extLst>
          </p:cNvPr>
          <p:cNvSpPr txBox="1"/>
          <p:nvPr/>
        </p:nvSpPr>
        <p:spPr>
          <a:xfrm>
            <a:off x="3575720" y="1268760"/>
            <a:ext cx="3377591" cy="430887"/>
          </a:xfrm>
          <a:prstGeom prst="rect">
            <a:avLst/>
          </a:prstGeom>
          <a:noFill/>
        </p:spPr>
        <p:txBody>
          <a:bodyPr wrap="none" rtlCol="0">
            <a:spAutoFit/>
          </a:bodyPr>
          <a:lstStyle/>
          <a:p>
            <a:r>
              <a:rPr lang="fr-FR" sz="2200" b="1" dirty="0"/>
              <a:t>DROITS DE MUTATION (3%)</a:t>
            </a:r>
          </a:p>
        </p:txBody>
      </p:sp>
      <p:sp>
        <p:nvSpPr>
          <p:cNvPr id="11" name="ZoneTexte 10">
            <a:extLst>
              <a:ext uri="{FF2B5EF4-FFF2-40B4-BE49-F238E27FC236}">
                <a16:creationId xmlns:a16="http://schemas.microsoft.com/office/drawing/2014/main" id="{D10E3079-3292-0205-C3A2-A78AF2F24E9A}"/>
              </a:ext>
            </a:extLst>
          </p:cNvPr>
          <p:cNvSpPr txBox="1"/>
          <p:nvPr/>
        </p:nvSpPr>
        <p:spPr>
          <a:xfrm>
            <a:off x="8050509" y="1196752"/>
            <a:ext cx="2664512" cy="430887"/>
          </a:xfrm>
          <a:prstGeom prst="rect">
            <a:avLst/>
          </a:prstGeom>
          <a:noFill/>
        </p:spPr>
        <p:txBody>
          <a:bodyPr wrap="none" rtlCol="0">
            <a:spAutoFit/>
          </a:bodyPr>
          <a:lstStyle/>
          <a:p>
            <a:r>
              <a:rPr lang="fr-FR" sz="2200" b="1" dirty="0"/>
              <a:t>TAXES DIVERSES (1%)</a:t>
            </a:r>
          </a:p>
        </p:txBody>
      </p:sp>
      <p:cxnSp>
        <p:nvCxnSpPr>
          <p:cNvPr id="13" name="Connecteur droit avec flèche 12">
            <a:extLst>
              <a:ext uri="{FF2B5EF4-FFF2-40B4-BE49-F238E27FC236}">
                <a16:creationId xmlns:a16="http://schemas.microsoft.com/office/drawing/2014/main" id="{06FB715E-4EBE-CCCF-C5D8-D679A3806D7F}"/>
              </a:ext>
            </a:extLst>
          </p:cNvPr>
          <p:cNvCxnSpPr>
            <a:cxnSpLocks/>
          </p:cNvCxnSpPr>
          <p:nvPr/>
        </p:nvCxnSpPr>
        <p:spPr>
          <a:xfrm flipH="1" flipV="1">
            <a:off x="6778301" y="4356715"/>
            <a:ext cx="541835" cy="15623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Connecteur droit avec flèche 20">
            <a:extLst>
              <a:ext uri="{FF2B5EF4-FFF2-40B4-BE49-F238E27FC236}">
                <a16:creationId xmlns:a16="http://schemas.microsoft.com/office/drawing/2014/main" id="{4EB96B6A-D221-DAEA-49D4-79BD8834369C}"/>
              </a:ext>
            </a:extLst>
          </p:cNvPr>
          <p:cNvCxnSpPr>
            <a:cxnSpLocks/>
          </p:cNvCxnSpPr>
          <p:nvPr/>
        </p:nvCxnSpPr>
        <p:spPr>
          <a:xfrm flipH="1">
            <a:off x="7468527" y="1627639"/>
            <a:ext cx="1866966" cy="6470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Connecteur droit avec flèche 23">
            <a:extLst>
              <a:ext uri="{FF2B5EF4-FFF2-40B4-BE49-F238E27FC236}">
                <a16:creationId xmlns:a16="http://schemas.microsoft.com/office/drawing/2014/main" id="{2A87F1EE-9CFD-E518-4433-58209CB755C2}"/>
              </a:ext>
            </a:extLst>
          </p:cNvPr>
          <p:cNvCxnSpPr>
            <a:cxnSpLocks/>
          </p:cNvCxnSpPr>
          <p:nvPr/>
        </p:nvCxnSpPr>
        <p:spPr>
          <a:xfrm>
            <a:off x="5015880" y="1699647"/>
            <a:ext cx="2150265" cy="6031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Connecteur droit avec flèche 27">
            <a:extLst>
              <a:ext uri="{FF2B5EF4-FFF2-40B4-BE49-F238E27FC236}">
                <a16:creationId xmlns:a16="http://schemas.microsoft.com/office/drawing/2014/main" id="{EDE83638-3311-FDE3-5033-181B2EFB23C3}"/>
              </a:ext>
            </a:extLst>
          </p:cNvPr>
          <p:cNvCxnSpPr>
            <a:cxnSpLocks/>
          </p:cNvCxnSpPr>
          <p:nvPr/>
        </p:nvCxnSpPr>
        <p:spPr>
          <a:xfrm flipH="1">
            <a:off x="8992163" y="2600908"/>
            <a:ext cx="2080284" cy="7200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964405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5016</TotalTime>
  <Words>2671</Words>
  <Application>Microsoft Macintosh PowerPoint</Application>
  <PresentationFormat>Grand écran</PresentationFormat>
  <Paragraphs>463</Paragraphs>
  <Slides>29</Slides>
  <Notes>29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29</vt:i4>
      </vt:variant>
    </vt:vector>
  </HeadingPairs>
  <TitlesOfParts>
    <vt:vector size="34" baseType="lpstr">
      <vt:lpstr>Arial</vt:lpstr>
      <vt:lpstr>Calibri</vt:lpstr>
      <vt:lpstr>Century Gothic</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Groupe BOLLORE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HERVIER Pascal</dc:creator>
  <cp:lastModifiedBy>B948</cp:lastModifiedBy>
  <cp:revision>750</cp:revision>
  <cp:lastPrinted>2025-01-22T16:29:47Z</cp:lastPrinted>
  <dcterms:created xsi:type="dcterms:W3CDTF">2016-03-22T08:06:30Z</dcterms:created>
  <dcterms:modified xsi:type="dcterms:W3CDTF">2025-01-28T16:41:28Z</dcterms:modified>
</cp:coreProperties>
</file>